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7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C5630FF-3D49-4E2D-8603-5F7455E02CF5}" type="datetimeFigureOut">
              <a:rPr lang="it-IT" smtClean="0"/>
              <a:t>14/10/2022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41FFE3-6B70-43BC-8EA8-A25FDAC22445}" type="slidenum">
              <a:rPr lang="it-IT" smtClean="0"/>
              <a:t>‹Nr.›</a:t>
            </a:fld>
            <a:endParaRPr lang="it-IT"/>
          </a:p>
        </p:txBody>
      </p:sp>
    </p:spTree>
    <p:extLst>
      <p:ext uri="{BB962C8B-B14F-4D97-AF65-F5344CB8AC3E}">
        <p14:creationId xmlns:p14="http://schemas.microsoft.com/office/powerpoint/2010/main" val="4195277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5630FF-3D49-4E2D-8603-5F7455E02CF5}" type="datetimeFigureOut">
              <a:rPr lang="it-IT" smtClean="0"/>
              <a:t>14/10/2022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41FFE3-6B70-43BC-8EA8-A25FDAC22445}" type="slidenum">
              <a:rPr lang="it-IT" smtClean="0"/>
              <a:t>‹Nr.›</a:t>
            </a:fld>
            <a:endParaRPr lang="it-IT"/>
          </a:p>
        </p:txBody>
      </p:sp>
    </p:spTree>
    <p:extLst>
      <p:ext uri="{BB962C8B-B14F-4D97-AF65-F5344CB8AC3E}">
        <p14:creationId xmlns:p14="http://schemas.microsoft.com/office/powerpoint/2010/main" val="88660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5630FF-3D49-4E2D-8603-5F7455E02CF5}" type="datetimeFigureOut">
              <a:rPr lang="it-IT" smtClean="0"/>
              <a:t>14/10/2022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41FFE3-6B70-43BC-8EA8-A25FDAC22445}" type="slidenum">
              <a:rPr lang="it-IT" smtClean="0"/>
              <a:t>‹Nr.›</a:t>
            </a:fld>
            <a:endParaRPr lang="it-IT"/>
          </a:p>
        </p:txBody>
      </p:sp>
    </p:spTree>
    <p:extLst>
      <p:ext uri="{BB962C8B-B14F-4D97-AF65-F5344CB8AC3E}">
        <p14:creationId xmlns:p14="http://schemas.microsoft.com/office/powerpoint/2010/main" val="57177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C5630FF-3D49-4E2D-8603-5F7455E02CF5}" type="datetimeFigureOut">
              <a:rPr lang="it-IT" smtClean="0"/>
              <a:t>14/10/2022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41FFE3-6B70-43BC-8EA8-A25FDAC22445}" type="slidenum">
              <a:rPr lang="it-IT" smtClean="0"/>
              <a:t>‹Nr.›</a:t>
            </a:fld>
            <a:endParaRPr lang="it-IT"/>
          </a:p>
        </p:txBody>
      </p:sp>
    </p:spTree>
    <p:extLst>
      <p:ext uri="{BB962C8B-B14F-4D97-AF65-F5344CB8AC3E}">
        <p14:creationId xmlns:p14="http://schemas.microsoft.com/office/powerpoint/2010/main" val="61488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2C5630FF-3D49-4E2D-8603-5F7455E02CF5}" type="datetimeFigureOut">
              <a:rPr lang="it-IT" smtClean="0"/>
              <a:t>14/10/2022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E41FFE3-6B70-43BC-8EA8-A25FDAC22445}" type="slidenum">
              <a:rPr lang="it-IT" smtClean="0"/>
              <a:t>‹Nr.›</a:t>
            </a:fld>
            <a:endParaRPr lang="it-IT"/>
          </a:p>
        </p:txBody>
      </p:sp>
    </p:spTree>
    <p:extLst>
      <p:ext uri="{BB962C8B-B14F-4D97-AF65-F5344CB8AC3E}">
        <p14:creationId xmlns:p14="http://schemas.microsoft.com/office/powerpoint/2010/main" val="80591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C5630FF-3D49-4E2D-8603-5F7455E02CF5}" type="datetimeFigureOut">
              <a:rPr lang="it-IT" smtClean="0"/>
              <a:t>14/10/2022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41FFE3-6B70-43BC-8EA8-A25FDAC22445}" type="slidenum">
              <a:rPr lang="it-IT" smtClean="0"/>
              <a:t>‹Nr.›</a:t>
            </a:fld>
            <a:endParaRPr lang="it-IT"/>
          </a:p>
        </p:txBody>
      </p:sp>
    </p:spTree>
    <p:extLst>
      <p:ext uri="{BB962C8B-B14F-4D97-AF65-F5344CB8AC3E}">
        <p14:creationId xmlns:p14="http://schemas.microsoft.com/office/powerpoint/2010/main" val="403133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C5630FF-3D49-4E2D-8603-5F7455E02CF5}" type="datetimeFigureOut">
              <a:rPr lang="it-IT" smtClean="0"/>
              <a:t>14/10/2022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E41FFE3-6B70-43BC-8EA8-A25FDAC22445}" type="slidenum">
              <a:rPr lang="it-IT" smtClean="0"/>
              <a:t>‹Nr.›</a:t>
            </a:fld>
            <a:endParaRPr lang="it-IT"/>
          </a:p>
        </p:txBody>
      </p:sp>
    </p:spTree>
    <p:extLst>
      <p:ext uri="{BB962C8B-B14F-4D97-AF65-F5344CB8AC3E}">
        <p14:creationId xmlns:p14="http://schemas.microsoft.com/office/powerpoint/2010/main" val="195310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C5630FF-3D49-4E2D-8603-5F7455E02CF5}" type="datetimeFigureOut">
              <a:rPr lang="it-IT" smtClean="0"/>
              <a:t>14/10/2022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E41FFE3-6B70-43BC-8EA8-A25FDAC22445}" type="slidenum">
              <a:rPr lang="it-IT" smtClean="0"/>
              <a:t>‹Nr.›</a:t>
            </a:fld>
            <a:endParaRPr lang="it-IT"/>
          </a:p>
        </p:txBody>
      </p:sp>
    </p:spTree>
    <p:extLst>
      <p:ext uri="{BB962C8B-B14F-4D97-AF65-F5344CB8AC3E}">
        <p14:creationId xmlns:p14="http://schemas.microsoft.com/office/powerpoint/2010/main" val="13327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C5630FF-3D49-4E2D-8603-5F7455E02CF5}" type="datetimeFigureOut">
              <a:rPr lang="it-IT" smtClean="0"/>
              <a:t>14/10/2022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E41FFE3-6B70-43BC-8EA8-A25FDAC22445}" type="slidenum">
              <a:rPr lang="it-IT" smtClean="0"/>
              <a:t>‹Nr.›</a:t>
            </a:fld>
            <a:endParaRPr lang="it-IT"/>
          </a:p>
        </p:txBody>
      </p:sp>
    </p:spTree>
    <p:extLst>
      <p:ext uri="{BB962C8B-B14F-4D97-AF65-F5344CB8AC3E}">
        <p14:creationId xmlns:p14="http://schemas.microsoft.com/office/powerpoint/2010/main" val="280485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2C5630FF-3D49-4E2D-8603-5F7455E02CF5}" type="datetimeFigureOut">
              <a:rPr lang="it-IT" smtClean="0"/>
              <a:t>14/10/2022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41FFE3-6B70-43BC-8EA8-A25FDAC22445}" type="slidenum">
              <a:rPr lang="it-IT" smtClean="0"/>
              <a:t>‹Nr.›</a:t>
            </a:fld>
            <a:endParaRPr lang="it-IT"/>
          </a:p>
        </p:txBody>
      </p:sp>
    </p:spTree>
    <p:extLst>
      <p:ext uri="{BB962C8B-B14F-4D97-AF65-F5344CB8AC3E}">
        <p14:creationId xmlns:p14="http://schemas.microsoft.com/office/powerpoint/2010/main" val="390906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2C5630FF-3D49-4E2D-8603-5F7455E02CF5}" type="datetimeFigureOut">
              <a:rPr lang="it-IT" smtClean="0"/>
              <a:t>14/10/2022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E41FFE3-6B70-43BC-8EA8-A25FDAC22445}" type="slidenum">
              <a:rPr lang="it-IT" smtClean="0"/>
              <a:t>‹Nr.›</a:t>
            </a:fld>
            <a:endParaRPr lang="it-IT"/>
          </a:p>
        </p:txBody>
      </p:sp>
    </p:spTree>
    <p:extLst>
      <p:ext uri="{BB962C8B-B14F-4D97-AF65-F5344CB8AC3E}">
        <p14:creationId xmlns:p14="http://schemas.microsoft.com/office/powerpoint/2010/main" val="208662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630FF-3D49-4E2D-8603-5F7455E02CF5}" type="datetimeFigureOut">
              <a:rPr lang="it-IT" smtClean="0"/>
              <a:t>14/10/2022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1FFE3-6B70-43BC-8EA8-A25FDAC22445}" type="slidenum">
              <a:rPr lang="it-IT" smtClean="0"/>
              <a:t>‹Nr.›</a:t>
            </a:fld>
            <a:endParaRPr lang="it-IT"/>
          </a:p>
        </p:txBody>
      </p:sp>
    </p:spTree>
    <p:extLst>
      <p:ext uri="{BB962C8B-B14F-4D97-AF65-F5344CB8AC3E}">
        <p14:creationId xmlns:p14="http://schemas.microsoft.com/office/powerpoint/2010/main" val="1372836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908882" y="252451"/>
            <a:ext cx="1848037" cy="2357433"/>
          </a:xfrm>
          <a:prstGeom prst="rect">
            <a:avLst/>
          </a:prstGeom>
        </p:spPr>
      </p:pic>
      <p:sp>
        <p:nvSpPr>
          <p:cNvPr id="5" name="Rettangolo 4"/>
          <p:cNvSpPr/>
          <p:nvPr/>
        </p:nvSpPr>
        <p:spPr>
          <a:xfrm>
            <a:off x="1579634" y="2288968"/>
            <a:ext cx="8582868" cy="1508105"/>
          </a:xfrm>
          <a:prstGeom prst="rect">
            <a:avLst/>
          </a:prstGeom>
        </p:spPr>
        <p:txBody>
          <a:bodyPr wrap="square">
            <a:spAutoFit/>
          </a:bodyPr>
          <a:lstStyle/>
          <a:p>
            <a:pPr algn="ctr"/>
            <a:r>
              <a:rPr lang="en-US" sz="3600" dirty="0">
                <a:latin typeface="Segoe UI Semilight" panose="020B0402040204020203" pitchFamily="34" charset="0"/>
                <a:cs typeface="Segoe UI Semilight" panose="020B0402040204020203" pitchFamily="34" charset="0"/>
              </a:rPr>
              <a:t>HelpEx</a:t>
            </a:r>
          </a:p>
          <a:p>
            <a:pPr algn="ctr"/>
            <a:r>
              <a:rPr lang="en-US" sz="2800" dirty="0">
                <a:latin typeface="Segoe UI Semilight" panose="020B0402040204020203" pitchFamily="34" charset="0"/>
                <a:cs typeface="Segoe UI Semilight" panose="020B0402040204020203" pitchFamily="34" charset="0"/>
              </a:rPr>
              <a:t>European Qualification of Ex-Patients in the Helping </a:t>
            </a:r>
          </a:p>
          <a:p>
            <a:pPr algn="ctr"/>
            <a:r>
              <a:rPr lang="en-US" sz="2800" dirty="0">
                <a:latin typeface="Segoe UI Semilight" panose="020B0402040204020203" pitchFamily="34" charset="0"/>
                <a:cs typeface="Segoe UI Semilight" panose="020B0402040204020203" pitchFamily="34" charset="0"/>
              </a:rPr>
              <a:t>Process of Rehabilitation and Recovery</a:t>
            </a:r>
          </a:p>
        </p:txBody>
      </p:sp>
      <p:sp>
        <p:nvSpPr>
          <p:cNvPr id="6" name="Rettangolo 5"/>
          <p:cNvSpPr/>
          <p:nvPr/>
        </p:nvSpPr>
        <p:spPr>
          <a:xfrm>
            <a:off x="914229" y="3944538"/>
            <a:ext cx="9913679" cy="769826"/>
          </a:xfrm>
          <a:prstGeom prst="rect">
            <a:avLst/>
          </a:prstGeom>
          <a:solidFill>
            <a:schemeClr val="accent6">
              <a:lumMod val="20000"/>
              <a:lumOff val="80000"/>
            </a:schemeClr>
          </a:solidFill>
        </p:spPr>
        <p:txBody>
          <a:bodyPr wrap="square">
            <a:spAutoFit/>
          </a:bodyPr>
          <a:lstStyle/>
          <a:p>
            <a:pPr algn="ctr">
              <a:lnSpc>
                <a:spcPct val="115000"/>
              </a:lnSpc>
              <a:spcAft>
                <a:spcPts val="0"/>
              </a:spcAft>
            </a:pPr>
            <a:r>
              <a:rPr lang="en-US" sz="2000" b="1" dirty="0">
                <a:latin typeface="Segoe UI Semilight" panose="020B0402040204020203" pitchFamily="34" charset="0"/>
                <a:ea typeface="Calibri" panose="020F0502020204030204" pitchFamily="34" charset="0"/>
                <a:cs typeface="Segoe UI Semilight" panose="020B0402040204020203" pitchFamily="34" charset="0"/>
              </a:rPr>
              <a:t>Module 5</a:t>
            </a:r>
          </a:p>
          <a:p>
            <a:pPr algn="ctr">
              <a:lnSpc>
                <a:spcPct val="115000"/>
              </a:lnSpc>
              <a:spcAft>
                <a:spcPts val="0"/>
              </a:spcAft>
            </a:pPr>
            <a:r>
              <a:rPr lang="en-US" sz="2000" dirty="0">
                <a:latin typeface="Segoe UI Semilight" panose="020B0402040204020203" pitchFamily="34" charset="0"/>
                <a:ea typeface="Calibri" panose="020F0502020204030204" pitchFamily="34" charset="0"/>
                <a:cs typeface="Segoe UI Semilight" panose="020B0402040204020203" pitchFamily="34" charset="0"/>
              </a:rPr>
              <a:t> Management of challenges and crises in the process of rehabilitation and recovery</a:t>
            </a:r>
            <a:endParaRPr lang="it-IT" sz="20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7" name="Rettangolo 6"/>
          <p:cNvSpPr/>
          <p:nvPr/>
        </p:nvSpPr>
        <p:spPr>
          <a:xfrm>
            <a:off x="1425040" y="4910260"/>
            <a:ext cx="8892056" cy="923330"/>
          </a:xfrm>
          <a:prstGeom prst="rect">
            <a:avLst/>
          </a:prstGeom>
        </p:spPr>
        <p:txBody>
          <a:bodyPr wrap="square">
            <a:spAutoFit/>
          </a:bodyPr>
          <a:lstStyle/>
          <a:p>
            <a:pPr algn="ctr"/>
            <a:r>
              <a:rPr lang="en-US" dirty="0">
                <a:latin typeface="Segoe UI Semilight" panose="020B0402040204020203" pitchFamily="34" charset="0"/>
                <a:cs typeface="Segoe UI Semilight" panose="020B0402040204020203" pitchFamily="34" charset="0"/>
              </a:rPr>
              <a:t> </a:t>
            </a:r>
          </a:p>
          <a:p>
            <a:pPr algn="ctr"/>
            <a:r>
              <a:rPr lang="en-GB" b="1" i="1" dirty="0">
                <a:latin typeface="Segoe UI Semilight" panose="020B0402040204020203" pitchFamily="34" charset="0"/>
                <a:cs typeface="Segoe UI Semilight" panose="020B0402040204020203" pitchFamily="34" charset="0"/>
              </a:rPr>
              <a:t>1. Crisis: Definition, Types of Crisis, and Phases of Crisis </a:t>
            </a:r>
          </a:p>
          <a:p>
            <a:pPr algn="ct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637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9" name="Rettangolo 8"/>
          <p:cNvSpPr/>
          <p:nvPr/>
        </p:nvSpPr>
        <p:spPr>
          <a:xfrm>
            <a:off x="2444815" y="1519952"/>
            <a:ext cx="7103443" cy="1673150"/>
          </a:xfrm>
          <a:prstGeom prst="rect">
            <a:avLst/>
          </a:prstGeom>
        </p:spPr>
        <p:txBody>
          <a:bodyPr wrap="square">
            <a:spAutoFit/>
          </a:bodyPr>
          <a:lstStyle/>
          <a:p>
            <a:pPr algn="ctr">
              <a:lnSpc>
                <a:spcPct val="107000"/>
              </a:lnSpc>
              <a:spcAft>
                <a:spcPts val="800"/>
              </a:spcAft>
            </a:pPr>
            <a:r>
              <a:rPr lang="de-DE" sz="3200" dirty="0">
                <a:latin typeface="Segoe UI Semilight" panose="020B0402040204020203" pitchFamily="34" charset="0"/>
                <a:ea typeface="Calibri" panose="020F0502020204030204" pitchFamily="34" charset="0"/>
                <a:cs typeface="Segoe UI Semilight" panose="020B0402040204020203" pitchFamily="34" charset="0"/>
              </a:rPr>
              <a:t>The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answer</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to</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crisis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in a territorial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service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must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connect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patient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with</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system</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human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material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relations</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3" name="Freccia in giù 2"/>
          <p:cNvSpPr/>
          <p:nvPr/>
        </p:nvSpPr>
        <p:spPr>
          <a:xfrm>
            <a:off x="5298706" y="3413679"/>
            <a:ext cx="1395663" cy="9914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819170" y="4717781"/>
            <a:ext cx="8354731" cy="1146211"/>
          </a:xfrm>
          <a:prstGeom prst="rect">
            <a:avLst/>
          </a:prstGeom>
        </p:spPr>
        <p:txBody>
          <a:bodyPr wrap="square">
            <a:spAutoFit/>
          </a:bodyPr>
          <a:lstStyle/>
          <a:p>
            <a:pPr algn="ctr">
              <a:lnSpc>
                <a:spcPct val="107000"/>
              </a:lnSpc>
              <a:spcAft>
                <a:spcPts val="800"/>
              </a:spcAft>
            </a:pPr>
            <a:r>
              <a:rPr lang="de-DE" sz="3200" dirty="0">
                <a:latin typeface="Segoe UI Semilight" panose="020B0402040204020203" pitchFamily="34" charset="0"/>
                <a:ea typeface="Calibri" panose="020F0502020204030204" pitchFamily="34" charset="0"/>
                <a:cs typeface="Segoe UI Semilight" panose="020B0402040204020203" pitchFamily="34" charset="0"/>
              </a:rPr>
              <a:t>The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crisis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loses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its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characteristic</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fracture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moves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towards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more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dynamic</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nature</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8" name="Rettangolo 6">
            <a:extLst>
              <a:ext uri="{FF2B5EF4-FFF2-40B4-BE49-F238E27FC236}">
                <a16:creationId xmlns:a16="http://schemas.microsoft.com/office/drawing/2014/main" id="{01AA6FB0-EEAD-4F95-91AB-183AD4E95C40}"/>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96389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9" name="Rettangolo 8"/>
          <p:cNvSpPr/>
          <p:nvPr/>
        </p:nvSpPr>
        <p:spPr>
          <a:xfrm>
            <a:off x="641129" y="1463040"/>
            <a:ext cx="4052236" cy="4834785"/>
          </a:xfrm>
          <a:prstGeom prst="rect">
            <a:avLst/>
          </a:prstGeom>
        </p:spPr>
        <p:txBody>
          <a:bodyPr wrap="square">
            <a:spAutoFit/>
          </a:bodyPr>
          <a:lstStyle/>
          <a:p>
            <a:pPr algn="r">
              <a:lnSpc>
                <a:spcPct val="107000"/>
              </a:lnSpc>
              <a:spcAft>
                <a:spcPts val="800"/>
              </a:spcAft>
            </a:pPr>
            <a:r>
              <a:rPr lang="de-DE" sz="3200" dirty="0">
                <a:latin typeface="Segoe UI Semilight" panose="020B0402040204020203" pitchFamily="34" charset="0"/>
                <a:ea typeface="Calibri" panose="020F0502020204030204" pitchFamily="34" charset="0"/>
                <a:cs typeface="Segoe UI Semilight" panose="020B0402040204020203" pitchFamily="34" charset="0"/>
              </a:rPr>
              <a:t>The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crisis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spreads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in a temporal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horizon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can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be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overcome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in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right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way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territorial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service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able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to</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open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or</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to</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leave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open 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social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opportunity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for</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patient</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2" name="Freccia a destra 1"/>
          <p:cNvSpPr/>
          <p:nvPr/>
        </p:nvSpPr>
        <p:spPr>
          <a:xfrm>
            <a:off x="5130263" y="2444817"/>
            <a:ext cx="1790302" cy="2117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a:latin typeface="Segoe UI Semilight" panose="020B0402040204020203" pitchFamily="34" charset="0"/>
                <a:cs typeface="Segoe UI Semilight" panose="020B0402040204020203" pitchFamily="34" charset="0"/>
              </a:rPr>
              <a:t>How?</a:t>
            </a:r>
          </a:p>
        </p:txBody>
      </p:sp>
      <p:sp>
        <p:nvSpPr>
          <p:cNvPr id="8" name="Rettangolo 7"/>
          <p:cNvSpPr/>
          <p:nvPr/>
        </p:nvSpPr>
        <p:spPr>
          <a:xfrm>
            <a:off x="7232829" y="1463040"/>
            <a:ext cx="4052236" cy="4615623"/>
          </a:xfrm>
          <a:prstGeom prst="rect">
            <a:avLst/>
          </a:prstGeom>
        </p:spPr>
        <p:txBody>
          <a:bodyPr wrap="square">
            <a:spAutoFit/>
          </a:bodyPr>
          <a:lstStyle/>
          <a:p>
            <a:pPr>
              <a:lnSpc>
                <a:spcPct val="107000"/>
              </a:lnSpc>
              <a:spcAft>
                <a:spcPts val="800"/>
              </a:spcAft>
            </a:pP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Opposing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a:t>
            </a:r>
          </a:p>
          <a:p>
            <a:pPr marL="457200" indent="-457200">
              <a:lnSpc>
                <a:spcPct val="107000"/>
              </a:lnSpc>
              <a:spcAft>
                <a:spcPts val="800"/>
              </a:spcAft>
              <a:buFont typeface="Wingdings" panose="05000000000000000000" pitchFamily="2" charset="2"/>
              <a:buChar char="§"/>
            </a:pP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Shrinkage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relations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p>
          <a:p>
            <a:pPr marL="457200" indent="-457200">
              <a:lnSpc>
                <a:spcPct val="107000"/>
              </a:lnSpc>
              <a:spcAft>
                <a:spcPts val="800"/>
              </a:spcAft>
              <a:buFont typeface="Wingdings" panose="05000000000000000000" pitchFamily="2" charset="2"/>
              <a:buChar char="§"/>
            </a:pP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Activation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control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systems</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a:p>
            <a:pPr marL="457200" indent="-457200">
              <a:lnSpc>
                <a:spcPct val="107000"/>
              </a:lnSpc>
              <a:spcAft>
                <a:spcPts val="800"/>
              </a:spcAft>
              <a:buFont typeface="Wingdings" panose="05000000000000000000" pitchFamily="2" charset="2"/>
              <a:buChar char="§"/>
            </a:pP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Vicious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circles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reproduction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illness</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10" name="Rettangolo 6">
            <a:extLst>
              <a:ext uri="{FF2B5EF4-FFF2-40B4-BE49-F238E27FC236}">
                <a16:creationId xmlns:a16="http://schemas.microsoft.com/office/drawing/2014/main" id="{347C40D9-87E0-4D9B-86FB-23A4E88F87D5}"/>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962060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2" name="Rettangolo 1"/>
          <p:cNvSpPr/>
          <p:nvPr/>
        </p:nvSpPr>
        <p:spPr>
          <a:xfrm>
            <a:off x="419748" y="2442052"/>
            <a:ext cx="11534830" cy="1146211"/>
          </a:xfrm>
          <a:prstGeom prst="rect">
            <a:avLst/>
          </a:prstGeom>
        </p:spPr>
        <p:txBody>
          <a:bodyPr wrap="square">
            <a:spAutoFit/>
          </a:bodyPr>
          <a:lstStyle/>
          <a:p>
            <a:pPr>
              <a:lnSpc>
                <a:spcPct val="107000"/>
              </a:lnSpc>
              <a:spcAft>
                <a:spcPts val="800"/>
              </a:spcAft>
            </a:pPr>
            <a:r>
              <a:rPr lang="en-GB" sz="3200" dirty="0">
                <a:latin typeface="Segoe UI Semilight" panose="020B0402040204020203" pitchFamily="34" charset="0"/>
                <a:ea typeface="Calibri" panose="020F0502020204030204" pitchFamily="34" charset="0"/>
                <a:cs typeface="Segoe UI Semilight" panose="020B0402040204020203" pitchFamily="34" charset="0"/>
              </a:rPr>
              <a:t>There is a </a:t>
            </a:r>
            <a:r>
              <a:rPr lang="en-GB" sz="3200" b="1" dirty="0">
                <a:latin typeface="Segoe UI Semilight" panose="020B0402040204020203" pitchFamily="34" charset="0"/>
                <a:ea typeface="Calibri" panose="020F0502020204030204" pitchFamily="34" charset="0"/>
                <a:cs typeface="Segoe UI Semilight" panose="020B0402040204020203" pitchFamily="34" charset="0"/>
              </a:rPr>
              <a:t>threshold</a:t>
            </a:r>
            <a:r>
              <a:rPr lang="en-GB" sz="3200" dirty="0">
                <a:latin typeface="Segoe UI Semilight" panose="020B0402040204020203" pitchFamily="34" charset="0"/>
                <a:ea typeface="Calibri" panose="020F0502020204030204" pitchFamily="34" charset="0"/>
                <a:cs typeface="Segoe UI Semilight" panose="020B0402040204020203" pitchFamily="34" charset="0"/>
              </a:rPr>
              <a:t> beyond which emotional, psychological, relational and social events of life merge in what is called „crisis“</a:t>
            </a:r>
          </a:p>
        </p:txBody>
      </p:sp>
      <p:sp>
        <p:nvSpPr>
          <p:cNvPr id="6" name="Rettangolo 5"/>
          <p:cNvSpPr/>
          <p:nvPr/>
        </p:nvSpPr>
        <p:spPr>
          <a:xfrm>
            <a:off x="472687" y="3897340"/>
            <a:ext cx="2284951" cy="2200089"/>
          </a:xfrm>
          <a:prstGeom prst="rect">
            <a:avLst/>
          </a:prstGeom>
        </p:spPr>
        <p:txBody>
          <a:bodyPr wrap="square">
            <a:spAutoFit/>
          </a:bodyPr>
          <a:lstStyle/>
          <a:p>
            <a:pPr>
              <a:lnSpc>
                <a:spcPct val="107000"/>
              </a:lnSpc>
              <a:spcAft>
                <a:spcPts val="800"/>
              </a:spcAft>
            </a:pPr>
            <a:r>
              <a:rPr lang="en-GB" sz="3200" dirty="0">
                <a:latin typeface="Segoe UI Semilight" panose="020B0402040204020203" pitchFamily="34" charset="0"/>
                <a:ea typeface="Calibri" panose="020F0502020204030204" pitchFamily="34" charset="0"/>
                <a:cs typeface="Segoe UI Semilight" panose="020B0402040204020203" pitchFamily="34" charset="0"/>
              </a:rPr>
              <a:t>The threshold is determined by…</a:t>
            </a:r>
          </a:p>
        </p:txBody>
      </p:sp>
      <p:cxnSp>
        <p:nvCxnSpPr>
          <p:cNvPr id="5" name="Connettore diritto 4"/>
          <p:cNvCxnSpPr/>
          <p:nvPr/>
        </p:nvCxnSpPr>
        <p:spPr>
          <a:xfrm>
            <a:off x="3821230" y="3744227"/>
            <a:ext cx="1" cy="2897204"/>
          </a:xfrm>
          <a:prstGeom prst="line">
            <a:avLst/>
          </a:prstGeom>
        </p:spPr>
        <p:style>
          <a:lnRef idx="1">
            <a:schemeClr val="dk1"/>
          </a:lnRef>
          <a:fillRef idx="0">
            <a:schemeClr val="dk1"/>
          </a:fillRef>
          <a:effectRef idx="0">
            <a:schemeClr val="dk1"/>
          </a:effectRef>
          <a:fontRef idx="minor">
            <a:schemeClr val="tx1"/>
          </a:fontRef>
        </p:style>
      </p:cxnSp>
      <p:sp>
        <p:nvSpPr>
          <p:cNvPr id="9" name="Rettangolo 8"/>
          <p:cNvSpPr/>
          <p:nvPr/>
        </p:nvSpPr>
        <p:spPr>
          <a:xfrm>
            <a:off x="4023360" y="3559384"/>
            <a:ext cx="7541949" cy="3742115"/>
          </a:xfrm>
          <a:prstGeom prst="rect">
            <a:avLst/>
          </a:prstGeom>
        </p:spPr>
        <p:txBody>
          <a:bodyPr wrap="square">
            <a:spAutoFit/>
          </a:bodyPr>
          <a:lstStyle/>
          <a:p>
            <a:pPr marL="457200" indent="-457200">
              <a:lnSpc>
                <a:spcPct val="107000"/>
              </a:lnSpc>
              <a:buFont typeface="Wingdings" panose="05000000000000000000" pitchFamily="2" charset="2"/>
              <a:buChar char="§"/>
            </a:pPr>
            <a:r>
              <a:rPr lang="en-GB" sz="3200" dirty="0">
                <a:latin typeface="Segoe UI Semilight" panose="020B0402040204020203" pitchFamily="34" charset="0"/>
                <a:ea typeface="Calibri" panose="020F0502020204030204" pitchFamily="34" charset="0"/>
                <a:cs typeface="Segoe UI Semilight" panose="020B0402040204020203" pitchFamily="34" charset="0"/>
              </a:rPr>
              <a:t>Psychical suffering (intensity)</a:t>
            </a:r>
          </a:p>
          <a:p>
            <a:pPr marL="457200" indent="-457200">
              <a:lnSpc>
                <a:spcPct val="107000"/>
              </a:lnSpc>
              <a:buFont typeface="Wingdings" panose="05000000000000000000" pitchFamily="2" charset="2"/>
              <a:buChar char="§"/>
            </a:pPr>
            <a:r>
              <a:rPr lang="en-GB" sz="3200" dirty="0">
                <a:latin typeface="Segoe UI Semilight" panose="020B0402040204020203" pitchFamily="34" charset="0"/>
                <a:ea typeface="Calibri" panose="020F0502020204030204" pitchFamily="34" charset="0"/>
                <a:cs typeface="Segoe UI Semilight" panose="020B0402040204020203" pitchFamily="34" charset="0"/>
              </a:rPr>
              <a:t>Disturbing behaviour (</a:t>
            </a:r>
            <a:r>
              <a:rPr lang="en-GB" sz="3200" dirty="0" err="1">
                <a:latin typeface="Segoe UI Semilight" panose="020B0402040204020203" pitchFamily="34" charset="0"/>
                <a:ea typeface="Calibri" panose="020F0502020204030204" pitchFamily="34" charset="0"/>
                <a:cs typeface="Segoe UI Semilight" panose="020B0402040204020203" pitchFamily="34" charset="0"/>
              </a:rPr>
              <a:t>egosysotnic</a:t>
            </a:r>
            <a:r>
              <a:rPr lang="en-GB" sz="3200" dirty="0">
                <a:latin typeface="Segoe UI Semilight" panose="020B0402040204020203" pitchFamily="34" charset="0"/>
                <a:ea typeface="Calibri" panose="020F0502020204030204" pitchFamily="34" charset="0"/>
                <a:cs typeface="Segoe UI Semilight" panose="020B0402040204020203" pitchFamily="34" charset="0"/>
              </a:rPr>
              <a:t> or </a:t>
            </a:r>
            <a:r>
              <a:rPr lang="en-GB" sz="3200" dirty="0" err="1">
                <a:latin typeface="Segoe UI Semilight" panose="020B0402040204020203" pitchFamily="34" charset="0"/>
                <a:ea typeface="Calibri" panose="020F0502020204030204" pitchFamily="34" charset="0"/>
                <a:cs typeface="Segoe UI Semilight" panose="020B0402040204020203" pitchFamily="34" charset="0"/>
              </a:rPr>
              <a:t>egodystonic</a:t>
            </a:r>
            <a:endParaRPr lang="en-GB" sz="3200" dirty="0">
              <a:latin typeface="Segoe UI Semilight" panose="020B0402040204020203" pitchFamily="34" charset="0"/>
              <a:ea typeface="Calibri" panose="020F0502020204030204" pitchFamily="34" charset="0"/>
              <a:cs typeface="Segoe UI Semilight" panose="020B0402040204020203" pitchFamily="34" charset="0"/>
            </a:endParaRPr>
          </a:p>
          <a:p>
            <a:pPr marL="457200" indent="-457200">
              <a:lnSpc>
                <a:spcPct val="107000"/>
              </a:lnSpc>
              <a:buFont typeface="Wingdings" panose="05000000000000000000" pitchFamily="2" charset="2"/>
              <a:buChar char="§"/>
            </a:pPr>
            <a:r>
              <a:rPr lang="en-GB" sz="3200" dirty="0">
                <a:latin typeface="Segoe UI Semilight" panose="020B0402040204020203" pitchFamily="34" charset="0"/>
                <a:ea typeface="Calibri" panose="020F0502020204030204" pitchFamily="34" charset="0"/>
                <a:cs typeface="Segoe UI Semilight" panose="020B0402040204020203" pitchFamily="34" charset="0"/>
              </a:rPr>
              <a:t>Social dangerousness</a:t>
            </a:r>
          </a:p>
          <a:p>
            <a:pPr marL="457200" indent="-457200">
              <a:lnSpc>
                <a:spcPct val="107000"/>
              </a:lnSpc>
              <a:buFont typeface="Wingdings" panose="05000000000000000000" pitchFamily="2" charset="2"/>
              <a:buChar char="§"/>
            </a:pPr>
            <a:r>
              <a:rPr lang="en-GB" sz="3200" dirty="0">
                <a:latin typeface="Segoe UI Semilight" panose="020B0402040204020203" pitchFamily="34" charset="0"/>
                <a:ea typeface="Calibri" panose="020F0502020204030204" pitchFamily="34" charset="0"/>
                <a:cs typeface="Segoe UI Semilight" panose="020B0402040204020203" pitchFamily="34" charset="0"/>
              </a:rPr>
              <a:t>Marginality/Intolerance</a:t>
            </a:r>
          </a:p>
          <a:p>
            <a:pPr marL="457200" indent="-457200">
              <a:lnSpc>
                <a:spcPct val="107000"/>
              </a:lnSpc>
              <a:buFont typeface="Wingdings" panose="05000000000000000000" pitchFamily="2" charset="2"/>
              <a:buChar char="§"/>
            </a:pPr>
            <a:r>
              <a:rPr lang="en-GB" sz="3200" dirty="0">
                <a:latin typeface="Segoe UI Semilight" panose="020B0402040204020203" pitchFamily="34" charset="0"/>
                <a:ea typeface="Calibri" panose="020F0502020204030204" pitchFamily="34" charset="0"/>
                <a:cs typeface="Segoe UI Semilight" panose="020B0402040204020203" pitchFamily="34" charset="0"/>
              </a:rPr>
              <a:t>Crisis of familiar relations</a:t>
            </a:r>
          </a:p>
          <a:p>
            <a:pPr>
              <a:lnSpc>
                <a:spcPct val="107000"/>
              </a:lnSpc>
              <a:spcAft>
                <a:spcPts val="800"/>
              </a:spcAft>
            </a:pPr>
            <a:endParaRPr lang="en-GB" sz="32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10" name="Freccia a destra 9"/>
          <p:cNvSpPr/>
          <p:nvPr/>
        </p:nvSpPr>
        <p:spPr>
          <a:xfrm>
            <a:off x="2976613" y="4641249"/>
            <a:ext cx="625642" cy="7122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472687" y="1451388"/>
            <a:ext cx="11159444" cy="641458"/>
          </a:xfrm>
          <a:prstGeom prst="rect">
            <a:avLst/>
          </a:prstGeom>
        </p:spPr>
        <p:txBody>
          <a:bodyPr wrap="square">
            <a:spAutoFit/>
          </a:bodyPr>
          <a:lstStyle/>
          <a:p>
            <a:pPr>
              <a:lnSpc>
                <a:spcPct val="107000"/>
              </a:lnSpc>
              <a:spcAft>
                <a:spcPts val="800"/>
              </a:spcAft>
            </a:pPr>
            <a:r>
              <a:rPr lang="en-GB" sz="3600" i="1" dirty="0">
                <a:solidFill>
                  <a:srgbClr val="FF0000"/>
                </a:solidFill>
                <a:latin typeface="Segoe UI Semilight" panose="020B0402040204020203" pitchFamily="34" charset="0"/>
                <a:cs typeface="Segoe UI Semilight" panose="020B0402040204020203" pitchFamily="34" charset="0"/>
              </a:rPr>
              <a:t>Description of 4 phases of a crisis</a:t>
            </a:r>
            <a:endParaRPr lang="it-IT" sz="3600" i="1" dirty="0">
              <a:solidFill>
                <a:srgbClr val="FF0000"/>
              </a:solidFill>
              <a:latin typeface="Segoe UI Semilight" panose="020B0402040204020203" pitchFamily="34" charset="0"/>
              <a:cs typeface="Segoe UI Semilight" panose="020B0402040204020203" pitchFamily="34" charset="0"/>
            </a:endParaRPr>
          </a:p>
        </p:txBody>
      </p:sp>
      <p:sp>
        <p:nvSpPr>
          <p:cNvPr id="11" name="Rettangolo 6">
            <a:extLst>
              <a:ext uri="{FF2B5EF4-FFF2-40B4-BE49-F238E27FC236}">
                <a16:creationId xmlns:a16="http://schemas.microsoft.com/office/drawing/2014/main" id="{A30950D2-192C-4ED5-B9C5-031854F2B237}"/>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22763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7" name="Rettangolo 6"/>
          <p:cNvSpPr/>
          <p:nvPr/>
        </p:nvSpPr>
        <p:spPr>
          <a:xfrm>
            <a:off x="1378099" y="560921"/>
            <a:ext cx="8004840" cy="369332"/>
          </a:xfrm>
          <a:prstGeom prst="rect">
            <a:avLst/>
          </a:prstGeom>
        </p:spPr>
        <p:txBody>
          <a:bodyPr wrap="square">
            <a:spAutoFit/>
          </a:bodyPr>
          <a:lstStyle/>
          <a:p>
            <a:r>
              <a:rPr lang="en-US" dirty="0">
                <a:latin typeface="Segoe UI Semilight" panose="020B0402040204020203" pitchFamily="34" charset="0"/>
                <a:cs typeface="Segoe UI Semilight" panose="020B0402040204020203" pitchFamily="34" charset="0"/>
              </a:rPr>
              <a:t> </a:t>
            </a:r>
          </a:p>
        </p:txBody>
      </p:sp>
      <p:sp>
        <p:nvSpPr>
          <p:cNvPr id="2" name="Rettangolo 1"/>
          <p:cNvSpPr/>
          <p:nvPr/>
        </p:nvSpPr>
        <p:spPr>
          <a:xfrm>
            <a:off x="6185281" y="1617045"/>
            <a:ext cx="4903023" cy="4834785"/>
          </a:xfrm>
          <a:prstGeom prst="rect">
            <a:avLst/>
          </a:prstGeom>
        </p:spPr>
        <p:txBody>
          <a:bodyPr wrap="square">
            <a:spAutoFit/>
          </a:bodyPr>
          <a:lstStyle/>
          <a:p>
            <a:pPr>
              <a:lnSpc>
                <a:spcPct val="107000"/>
              </a:lnSpc>
              <a:spcAft>
                <a:spcPts val="800"/>
              </a:spcAft>
            </a:pPr>
            <a:r>
              <a:rPr lang="en-GB" sz="3200" dirty="0">
                <a:latin typeface="Segoe UI Semilight" panose="020B0402040204020203" pitchFamily="34" charset="0"/>
                <a:ea typeface="Calibri" panose="020F0502020204030204" pitchFamily="34" charset="0"/>
                <a:cs typeface="Segoe UI Semilight" panose="020B0402040204020203" pitchFamily="34" charset="0"/>
              </a:rPr>
              <a:t>It happens frequently that the need to intervene it’s not determined by the clinical evaluation, but it’s related to the role of the members of the family and to the tolerance of the context at unusual behaviours</a:t>
            </a:r>
          </a:p>
        </p:txBody>
      </p:sp>
      <p:pic>
        <p:nvPicPr>
          <p:cNvPr id="3" name="Immagine 2"/>
          <p:cNvPicPr>
            <a:picLocks noChangeAspect="1"/>
          </p:cNvPicPr>
          <p:nvPr/>
        </p:nvPicPr>
        <p:blipFill>
          <a:blip r:embed="rId3">
            <a:extLst>
              <a:ext uri="{BEBA8EAE-BF5A-486C-A8C5-ECC9F3942E4B}">
                <a14:imgProps xmlns:a14="http://schemas.microsoft.com/office/drawing/2010/main">
                  <a14:imgLayer r:embed="rId4">
                    <a14:imgEffect>
                      <a14:sharpenSoften amount="15000"/>
                    </a14:imgEffect>
                    <a14:imgEffect>
                      <a14:brightnessContrast bright="10000"/>
                    </a14:imgEffect>
                  </a14:imgLayer>
                </a14:imgProps>
              </a:ext>
            </a:extLst>
          </a:blip>
          <a:stretch>
            <a:fillRect/>
          </a:stretch>
        </p:blipFill>
        <p:spPr>
          <a:xfrm>
            <a:off x="442759" y="1708484"/>
            <a:ext cx="5516880" cy="4137660"/>
          </a:xfrm>
          <a:prstGeom prst="rect">
            <a:avLst/>
          </a:prstGeom>
        </p:spPr>
      </p:pic>
      <p:sp>
        <p:nvSpPr>
          <p:cNvPr id="9" name="Rettangolo 6">
            <a:extLst>
              <a:ext uri="{FF2B5EF4-FFF2-40B4-BE49-F238E27FC236}">
                <a16:creationId xmlns:a16="http://schemas.microsoft.com/office/drawing/2014/main" id="{891C636D-76BC-46EC-9910-7C4C2B0EB43C}"/>
              </a:ext>
            </a:extLst>
          </p:cNvPr>
          <p:cNvSpPr/>
          <p:nvPr/>
        </p:nvSpPr>
        <p:spPr>
          <a:xfrm>
            <a:off x="1530499" y="7133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61692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2" name="Rettangolo 1"/>
          <p:cNvSpPr/>
          <p:nvPr/>
        </p:nvSpPr>
        <p:spPr>
          <a:xfrm>
            <a:off x="404263" y="1636295"/>
            <a:ext cx="10693668" cy="580480"/>
          </a:xfrm>
          <a:prstGeom prst="rect">
            <a:avLst/>
          </a:prstGeom>
        </p:spPr>
        <p:txBody>
          <a:bodyPr wrap="square">
            <a:spAutoFit/>
          </a:bodyPr>
          <a:lstStyle/>
          <a:p>
            <a:pPr>
              <a:lnSpc>
                <a:spcPct val="107000"/>
              </a:lnSpc>
              <a:spcAft>
                <a:spcPts val="800"/>
              </a:spcAft>
            </a:pPr>
            <a:r>
              <a:rPr lang="en-GB" sz="3200" dirty="0">
                <a:latin typeface="Segoe UI Semilight" panose="020B0402040204020203" pitchFamily="34" charset="0"/>
                <a:ea typeface="Calibri" panose="020F0502020204030204" pitchFamily="34" charset="0"/>
                <a:cs typeface="Segoe UI Semilight" panose="020B0402040204020203" pitchFamily="34" charset="0"/>
              </a:rPr>
              <a:t>The crisis lasts 5-8 weeks and is divided in 4 phases (</a:t>
            </a:r>
            <a:r>
              <a:rPr lang="en-GB" sz="3200" i="1" dirty="0">
                <a:latin typeface="Segoe UI Semilight" panose="020B0402040204020203" pitchFamily="34" charset="0"/>
                <a:ea typeface="Calibri" panose="020F0502020204030204" pitchFamily="34" charset="0"/>
                <a:cs typeface="Segoe UI Semilight" panose="020B0402040204020203" pitchFamily="34" charset="0"/>
              </a:rPr>
              <a:t>Caplan</a:t>
            </a:r>
            <a:r>
              <a:rPr lang="en-GB" sz="3200" dirty="0">
                <a:latin typeface="Segoe UI Semilight" panose="020B0402040204020203" pitchFamily="34" charset="0"/>
                <a:ea typeface="Calibri" panose="020F0502020204030204" pitchFamily="34" charset="0"/>
                <a:cs typeface="Segoe UI Semilight" panose="020B0402040204020203" pitchFamily="34" charset="0"/>
              </a:rPr>
              <a:t>)</a:t>
            </a:r>
          </a:p>
        </p:txBody>
      </p:sp>
      <p:sp>
        <p:nvSpPr>
          <p:cNvPr id="8" name="Rettangolo 7"/>
          <p:cNvSpPr/>
          <p:nvPr/>
        </p:nvSpPr>
        <p:spPr>
          <a:xfrm>
            <a:off x="1773147" y="2594076"/>
            <a:ext cx="9324784" cy="1634358"/>
          </a:xfrm>
          <a:prstGeom prst="rect">
            <a:avLst/>
          </a:prstGeom>
        </p:spPr>
        <p:txBody>
          <a:bodyPr wrap="square">
            <a:spAutoFit/>
          </a:bodyPr>
          <a:lstStyle/>
          <a:p>
            <a:pPr>
              <a:lnSpc>
                <a:spcPct val="107000"/>
              </a:lnSpc>
              <a:spcAft>
                <a:spcPts val="800"/>
              </a:spcAft>
            </a:pPr>
            <a:r>
              <a:rPr lang="en-GB" sz="3200" dirty="0">
                <a:latin typeface="Segoe UI Semilight" panose="020B0402040204020203" pitchFamily="34" charset="0"/>
                <a:ea typeface="Calibri" panose="020F0502020204030204" pitchFamily="34" charset="0"/>
                <a:cs typeface="Segoe UI Semilight" panose="020B0402040204020203" pitchFamily="34" charset="0"/>
              </a:rPr>
              <a:t>The individual is forced to face a problem that he lives as unwinnable; he uses the usual strategies that don’t work</a:t>
            </a:r>
          </a:p>
        </p:txBody>
      </p:sp>
      <p:sp>
        <p:nvSpPr>
          <p:cNvPr id="9" name="Rettangolo 8"/>
          <p:cNvSpPr/>
          <p:nvPr/>
        </p:nvSpPr>
        <p:spPr>
          <a:xfrm>
            <a:off x="927173" y="2486594"/>
            <a:ext cx="652419" cy="1080296"/>
          </a:xfrm>
          <a:prstGeom prst="rect">
            <a:avLst/>
          </a:prstGeom>
        </p:spPr>
        <p:txBody>
          <a:bodyPr wrap="square">
            <a:spAutoFit/>
          </a:bodyPr>
          <a:lstStyle/>
          <a:p>
            <a:pPr>
              <a:lnSpc>
                <a:spcPct val="107000"/>
              </a:lnSpc>
              <a:spcAft>
                <a:spcPts val="800"/>
              </a:spcAft>
            </a:pPr>
            <a:r>
              <a:rPr lang="en-GB" sz="6000" dirty="0">
                <a:latin typeface="Segoe UI Semilight" panose="020B0402040204020203" pitchFamily="34" charset="0"/>
                <a:ea typeface="Calibri" panose="020F0502020204030204" pitchFamily="34" charset="0"/>
                <a:cs typeface="Segoe UI Semilight" panose="020B0402040204020203" pitchFamily="34" charset="0"/>
              </a:rPr>
              <a:t>1</a:t>
            </a:r>
          </a:p>
        </p:txBody>
      </p:sp>
      <p:sp>
        <p:nvSpPr>
          <p:cNvPr id="10" name="Rettangolo 9"/>
          <p:cNvSpPr/>
          <p:nvPr/>
        </p:nvSpPr>
        <p:spPr>
          <a:xfrm>
            <a:off x="927173" y="4429293"/>
            <a:ext cx="652419" cy="1007520"/>
          </a:xfrm>
          <a:prstGeom prst="rect">
            <a:avLst/>
          </a:prstGeom>
        </p:spPr>
        <p:txBody>
          <a:bodyPr wrap="square">
            <a:spAutoFit/>
          </a:bodyPr>
          <a:lstStyle/>
          <a:p>
            <a:pPr>
              <a:lnSpc>
                <a:spcPct val="107000"/>
              </a:lnSpc>
              <a:spcAft>
                <a:spcPts val="800"/>
              </a:spcAft>
            </a:pPr>
            <a:r>
              <a:rPr lang="en-GB" sz="6000" dirty="0">
                <a:latin typeface="Segoe UI Semilight" panose="020B0402040204020203" pitchFamily="34" charset="0"/>
                <a:ea typeface="Calibri" panose="020F0502020204030204" pitchFamily="34" charset="0"/>
                <a:cs typeface="Segoe UI Semilight" panose="020B0402040204020203" pitchFamily="34" charset="0"/>
              </a:rPr>
              <a:t>2</a:t>
            </a:r>
          </a:p>
        </p:txBody>
      </p:sp>
      <p:sp>
        <p:nvSpPr>
          <p:cNvPr id="12" name="Rettangolo 11"/>
          <p:cNvSpPr/>
          <p:nvPr/>
        </p:nvSpPr>
        <p:spPr>
          <a:xfrm>
            <a:off x="1773146" y="4605735"/>
            <a:ext cx="9671291" cy="1146211"/>
          </a:xfrm>
          <a:prstGeom prst="rect">
            <a:avLst/>
          </a:prstGeom>
        </p:spPr>
        <p:txBody>
          <a:bodyPr wrap="square">
            <a:spAutoFit/>
          </a:bodyPr>
          <a:lstStyle/>
          <a:p>
            <a:pPr>
              <a:lnSpc>
                <a:spcPct val="107000"/>
              </a:lnSpc>
              <a:spcAft>
                <a:spcPts val="800"/>
              </a:spcAft>
            </a:pPr>
            <a:r>
              <a:rPr lang="en-GB" sz="3200" dirty="0">
                <a:latin typeface="Segoe UI Semilight" panose="020B0402040204020203" pitchFamily="34" charset="0"/>
                <a:ea typeface="Calibri" panose="020F0502020204030204" pitchFamily="34" charset="0"/>
                <a:cs typeface="Segoe UI Semilight" panose="020B0402040204020203" pitchFamily="34" charset="0"/>
              </a:rPr>
              <a:t>Increasing of the emotional tension and new attempts of problem-solving without success</a:t>
            </a:r>
          </a:p>
        </p:txBody>
      </p:sp>
      <p:sp>
        <p:nvSpPr>
          <p:cNvPr id="13" name="Rettangolo 6">
            <a:extLst>
              <a:ext uri="{FF2B5EF4-FFF2-40B4-BE49-F238E27FC236}">
                <a16:creationId xmlns:a16="http://schemas.microsoft.com/office/drawing/2014/main" id="{0A85F847-1C8C-4C69-A3D3-B0F9F34864A5}"/>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49824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8" name="Rettangolo 7"/>
          <p:cNvSpPr/>
          <p:nvPr/>
        </p:nvSpPr>
        <p:spPr>
          <a:xfrm>
            <a:off x="1773146" y="2182500"/>
            <a:ext cx="9324784" cy="1673150"/>
          </a:xfrm>
          <a:prstGeom prst="rect">
            <a:avLst/>
          </a:prstGeom>
        </p:spPr>
        <p:txBody>
          <a:bodyPr wrap="square">
            <a:spAutoFit/>
          </a:bodyPr>
          <a:lstStyle/>
          <a:p>
            <a:pPr>
              <a:lnSpc>
                <a:spcPct val="107000"/>
              </a:lnSpc>
              <a:spcAft>
                <a:spcPts val="800"/>
              </a:spcAft>
            </a:pPr>
            <a:r>
              <a:rPr lang="en-GB" sz="3200" dirty="0">
                <a:latin typeface="Segoe UI Semilight" panose="020B0402040204020203" pitchFamily="34" charset="0"/>
                <a:ea typeface="Calibri" panose="020F0502020204030204" pitchFamily="34" charset="0"/>
                <a:cs typeface="Segoe UI Semilight" panose="020B0402040204020203" pitchFamily="34" charset="0"/>
              </a:rPr>
              <a:t>The ego overwhelmed by anguish can </a:t>
            </a:r>
            <a:r>
              <a:rPr lang="en-GB" sz="3200" dirty="0" err="1">
                <a:latin typeface="Segoe UI Semilight" panose="020B0402040204020203" pitchFamily="34" charset="0"/>
                <a:ea typeface="Calibri" panose="020F0502020204030204" pitchFamily="34" charset="0"/>
                <a:cs typeface="Segoe UI Semilight" panose="020B0402040204020203" pitchFamily="34" charset="0"/>
              </a:rPr>
              <a:t>destructure</a:t>
            </a:r>
            <a:r>
              <a:rPr lang="en-GB" sz="3200" dirty="0">
                <a:latin typeface="Segoe UI Semilight" panose="020B0402040204020203" pitchFamily="34" charset="0"/>
                <a:ea typeface="Calibri" panose="020F0502020204030204" pitchFamily="34" charset="0"/>
                <a:cs typeface="Segoe UI Semilight" panose="020B0402040204020203" pitchFamily="34" charset="0"/>
              </a:rPr>
              <a:t> itself and the crisis can become psychotic, depressive or </a:t>
            </a:r>
            <a:r>
              <a:rPr lang="en-GB" sz="3200" dirty="0" err="1">
                <a:latin typeface="Segoe UI Semilight" panose="020B0402040204020203" pitchFamily="34" charset="0"/>
                <a:ea typeface="Calibri" panose="020F0502020204030204" pitchFamily="34" charset="0"/>
                <a:cs typeface="Segoe UI Semilight" panose="020B0402040204020203" pitchFamily="34" charset="0"/>
              </a:rPr>
              <a:t>psychofisical</a:t>
            </a:r>
            <a:r>
              <a:rPr lang="en-GB" sz="3200" dirty="0">
                <a:latin typeface="Segoe UI Semilight" panose="020B0402040204020203" pitchFamily="34" charset="0"/>
                <a:ea typeface="Calibri" panose="020F0502020204030204" pitchFamily="34" charset="0"/>
                <a:cs typeface="Segoe UI Semilight" panose="020B0402040204020203" pitchFamily="34" charset="0"/>
              </a:rPr>
              <a:t> </a:t>
            </a:r>
          </a:p>
        </p:txBody>
      </p:sp>
      <p:sp>
        <p:nvSpPr>
          <p:cNvPr id="9" name="Rettangolo 8"/>
          <p:cNvSpPr/>
          <p:nvPr/>
        </p:nvSpPr>
        <p:spPr>
          <a:xfrm>
            <a:off x="927172" y="2075018"/>
            <a:ext cx="652419" cy="1007520"/>
          </a:xfrm>
          <a:prstGeom prst="rect">
            <a:avLst/>
          </a:prstGeom>
        </p:spPr>
        <p:txBody>
          <a:bodyPr wrap="square">
            <a:spAutoFit/>
          </a:bodyPr>
          <a:lstStyle/>
          <a:p>
            <a:pPr>
              <a:lnSpc>
                <a:spcPct val="107000"/>
              </a:lnSpc>
              <a:spcAft>
                <a:spcPts val="800"/>
              </a:spcAft>
            </a:pPr>
            <a:r>
              <a:rPr lang="en-GB" sz="6000" dirty="0">
                <a:latin typeface="Segoe UI Semilight" panose="020B0402040204020203" pitchFamily="34" charset="0"/>
                <a:ea typeface="Calibri" panose="020F0502020204030204" pitchFamily="34" charset="0"/>
                <a:cs typeface="Segoe UI Semilight" panose="020B0402040204020203" pitchFamily="34" charset="0"/>
              </a:rPr>
              <a:t>3</a:t>
            </a:r>
          </a:p>
        </p:txBody>
      </p:sp>
      <p:sp>
        <p:nvSpPr>
          <p:cNvPr id="10" name="Rettangolo 9"/>
          <p:cNvSpPr/>
          <p:nvPr/>
        </p:nvSpPr>
        <p:spPr>
          <a:xfrm>
            <a:off x="927173" y="4079479"/>
            <a:ext cx="652419" cy="1007520"/>
          </a:xfrm>
          <a:prstGeom prst="rect">
            <a:avLst/>
          </a:prstGeom>
        </p:spPr>
        <p:txBody>
          <a:bodyPr wrap="square">
            <a:spAutoFit/>
          </a:bodyPr>
          <a:lstStyle/>
          <a:p>
            <a:pPr>
              <a:lnSpc>
                <a:spcPct val="107000"/>
              </a:lnSpc>
              <a:spcAft>
                <a:spcPts val="800"/>
              </a:spcAft>
            </a:pPr>
            <a:r>
              <a:rPr lang="en-GB" sz="6000" dirty="0">
                <a:latin typeface="Segoe UI Semilight" panose="020B0402040204020203" pitchFamily="34" charset="0"/>
                <a:ea typeface="Calibri" panose="020F0502020204030204" pitchFamily="34" charset="0"/>
                <a:cs typeface="Segoe UI Semilight" panose="020B0402040204020203" pitchFamily="34" charset="0"/>
              </a:rPr>
              <a:t>4</a:t>
            </a:r>
          </a:p>
        </p:txBody>
      </p:sp>
      <p:sp>
        <p:nvSpPr>
          <p:cNvPr id="12" name="Rettangolo 11"/>
          <p:cNvSpPr/>
          <p:nvPr/>
        </p:nvSpPr>
        <p:spPr>
          <a:xfrm>
            <a:off x="1773146" y="4079479"/>
            <a:ext cx="9180403" cy="1673150"/>
          </a:xfrm>
          <a:prstGeom prst="rect">
            <a:avLst/>
          </a:prstGeom>
        </p:spPr>
        <p:txBody>
          <a:bodyPr wrap="square">
            <a:spAutoFit/>
          </a:bodyPr>
          <a:lstStyle/>
          <a:p>
            <a:pPr>
              <a:lnSpc>
                <a:spcPct val="107000"/>
              </a:lnSpc>
              <a:spcAft>
                <a:spcPts val="800"/>
              </a:spcAft>
            </a:pPr>
            <a:r>
              <a:rPr lang="en-GB" sz="3200" dirty="0">
                <a:latin typeface="Segoe UI Semilight" panose="020B0402040204020203" pitchFamily="34" charset="0"/>
                <a:ea typeface="Calibri" panose="020F0502020204030204" pitchFamily="34" charset="0"/>
                <a:cs typeface="Segoe UI Semilight" panose="020B0402040204020203" pitchFamily="34" charset="0"/>
              </a:rPr>
              <a:t>Solution of the crisis with a new adaptation that can be better than the starting situation if well managed.</a:t>
            </a:r>
          </a:p>
        </p:txBody>
      </p:sp>
      <p:sp>
        <p:nvSpPr>
          <p:cNvPr id="13" name="Rettangolo 6">
            <a:extLst>
              <a:ext uri="{FF2B5EF4-FFF2-40B4-BE49-F238E27FC236}">
                <a16:creationId xmlns:a16="http://schemas.microsoft.com/office/drawing/2014/main" id="{143AD059-64E5-4D79-B58B-A339438BD5B7}"/>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12331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F183B708-A43E-4C5B-09F3-2710956B3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489" y="2167143"/>
            <a:ext cx="7788291" cy="1857991"/>
          </a:xfrm>
          <a:prstGeom prst="rect">
            <a:avLst/>
          </a:prstGeom>
        </p:spPr>
      </p:pic>
    </p:spTree>
    <p:extLst>
      <p:ext uri="{BB962C8B-B14F-4D97-AF65-F5344CB8AC3E}">
        <p14:creationId xmlns:p14="http://schemas.microsoft.com/office/powerpoint/2010/main" val="150593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7" name="Rettangolo 6"/>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
        <p:nvSpPr>
          <p:cNvPr id="2" name="Rettangolo 1"/>
          <p:cNvSpPr/>
          <p:nvPr/>
        </p:nvSpPr>
        <p:spPr>
          <a:xfrm>
            <a:off x="958762" y="1597794"/>
            <a:ext cx="5884800" cy="4941096"/>
          </a:xfrm>
          <a:prstGeom prst="rect">
            <a:avLst/>
          </a:prstGeom>
        </p:spPr>
        <p:txBody>
          <a:bodyPr wrap="square">
            <a:spAutoFit/>
          </a:bodyPr>
          <a:lstStyle/>
          <a:p>
            <a:pPr>
              <a:lnSpc>
                <a:spcPct val="107000"/>
              </a:lnSpc>
              <a:spcAft>
                <a:spcPts val="800"/>
              </a:spcAft>
            </a:pPr>
            <a:r>
              <a:rPr lang="en-GB" sz="3600" i="1" dirty="0">
                <a:solidFill>
                  <a:srgbClr val="FF0000"/>
                </a:solidFill>
                <a:latin typeface="Segoe UI Semilight" panose="020B0402040204020203" pitchFamily="34" charset="0"/>
                <a:cs typeface="Segoe UI Semilight" panose="020B0402040204020203" pitchFamily="34" charset="0"/>
              </a:rPr>
              <a:t>Definition of “crisis” during the rehab routes</a:t>
            </a:r>
            <a:endParaRPr lang="it-IT" sz="3600" dirty="0">
              <a:solidFill>
                <a:srgbClr val="FF0000"/>
              </a:solidFill>
              <a:latin typeface="Segoe UI Semilight" panose="020B0402040204020203" pitchFamily="34" charset="0"/>
              <a:cs typeface="Segoe UI Semilight" panose="020B0402040204020203" pitchFamily="34" charset="0"/>
            </a:endParaRPr>
          </a:p>
          <a:p>
            <a:pPr>
              <a:lnSpc>
                <a:spcPct val="107000"/>
              </a:lnSpc>
              <a:spcAft>
                <a:spcPts val="800"/>
              </a:spcAft>
            </a:pPr>
            <a:r>
              <a:rPr lang="de-DE" sz="3200" dirty="0">
                <a:latin typeface="Segoe UI Semilight" panose="020B0402040204020203" pitchFamily="34" charset="0"/>
                <a:ea typeface="Calibri" panose="020F0502020204030204" pitchFamily="34" charset="0"/>
                <a:cs typeface="Segoe UI Semilight" panose="020B0402040204020203" pitchFamily="34" charset="0"/>
              </a:rPr>
              <a:t>State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transient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imbalance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related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to</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external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or</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internal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facts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that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makes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necessary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to</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build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new</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balance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Individual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relational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psychic</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break,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related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to</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intrapsychic</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sphere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p>
          <a:p>
            <a:pPr marL="342900" indent="-342900">
              <a:lnSpc>
                <a:spcPct val="107000"/>
              </a:lnSpc>
              <a:spcAft>
                <a:spcPts val="800"/>
              </a:spcAft>
              <a:buAutoNum type="arabicPeriod"/>
            </a:pPr>
            <a:endParaRPr lang="de-DE" b="1" dirty="0">
              <a:solidFill>
                <a:srgbClr val="7030A0"/>
              </a:solidFill>
              <a:latin typeface="Tahoma" panose="020B0604030504040204" pitchFamily="34" charset="0"/>
              <a:ea typeface="Calibri" panose="020F0502020204030204" pitchFamily="34" charset="0"/>
              <a:cs typeface="Times New Roman" panose="02020603050405020304" pitchFamily="18" charset="0"/>
            </a:endParaRPr>
          </a:p>
        </p:txBody>
      </p:sp>
      <p:pic>
        <p:nvPicPr>
          <p:cNvPr id="8" name="Immagine 7"/>
          <p:cNvPicPr>
            <a:picLocks noChangeAspect="1"/>
          </p:cNvPicPr>
          <p:nvPr/>
        </p:nvPicPr>
        <p:blipFill>
          <a:blip r:embed="rId3"/>
          <a:stretch>
            <a:fillRect/>
          </a:stretch>
        </p:blipFill>
        <p:spPr>
          <a:xfrm>
            <a:off x="7151570" y="1463040"/>
            <a:ext cx="4252361" cy="4940756"/>
          </a:xfrm>
          <a:prstGeom prst="rect">
            <a:avLst/>
          </a:prstGeom>
        </p:spPr>
      </p:pic>
    </p:spTree>
    <p:extLst>
      <p:ext uri="{BB962C8B-B14F-4D97-AF65-F5344CB8AC3E}">
        <p14:creationId xmlns:p14="http://schemas.microsoft.com/office/powerpoint/2010/main" val="2511366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2" name="Rettangolo 1"/>
          <p:cNvSpPr/>
          <p:nvPr/>
        </p:nvSpPr>
        <p:spPr>
          <a:xfrm>
            <a:off x="621878" y="5053263"/>
            <a:ext cx="11140194" cy="1545167"/>
          </a:xfrm>
          <a:prstGeom prst="rect">
            <a:avLst/>
          </a:prstGeom>
        </p:spPr>
        <p:txBody>
          <a:bodyPr wrap="square">
            <a:spAutoFit/>
          </a:bodyPr>
          <a:lstStyle/>
          <a:p>
            <a:pPr>
              <a:lnSpc>
                <a:spcPct val="107000"/>
              </a:lnSpc>
              <a:spcAft>
                <a:spcPts val="800"/>
              </a:spcAft>
            </a:pPr>
            <a:r>
              <a:rPr lang="de-DE" sz="3200" dirty="0">
                <a:latin typeface="Segoe UI Semilight" panose="020B0402040204020203" pitchFamily="34" charset="0"/>
                <a:ea typeface="Calibri" panose="020F0502020204030204" pitchFamily="34" charset="0"/>
                <a:cs typeface="Segoe UI Semilight" panose="020B0402040204020203" pitchFamily="34" charset="0"/>
              </a:rPr>
              <a:t>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crisis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expression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evolutionary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intrapsychical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events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contains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breaking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elements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elements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solution</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a:p>
            <a:pPr marL="342900" indent="-342900">
              <a:lnSpc>
                <a:spcPct val="107000"/>
              </a:lnSpc>
              <a:spcAft>
                <a:spcPts val="800"/>
              </a:spcAft>
              <a:buAutoNum type="arabicPeriod"/>
            </a:pPr>
            <a:endParaRPr lang="de-DE" b="1" dirty="0">
              <a:solidFill>
                <a:srgbClr val="7030A0"/>
              </a:solidFill>
              <a:latin typeface="Tahoma" panose="020B0604030504040204" pitchFamily="34"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a:blip r:embed="rId3"/>
          <a:stretch>
            <a:fillRect/>
          </a:stretch>
        </p:blipFill>
        <p:spPr>
          <a:xfrm>
            <a:off x="2723948" y="1463040"/>
            <a:ext cx="6574055" cy="3441107"/>
          </a:xfrm>
          <a:prstGeom prst="rect">
            <a:avLst/>
          </a:prstGeom>
        </p:spPr>
      </p:pic>
      <p:sp>
        <p:nvSpPr>
          <p:cNvPr id="8" name="Rettangolo 6">
            <a:extLst>
              <a:ext uri="{FF2B5EF4-FFF2-40B4-BE49-F238E27FC236}">
                <a16:creationId xmlns:a16="http://schemas.microsoft.com/office/drawing/2014/main" id="{F5690FFB-4EFB-40F3-8C27-607A4CBE3E0E}"/>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68194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2" name="Rettangolo 1"/>
          <p:cNvSpPr/>
          <p:nvPr/>
        </p:nvSpPr>
        <p:spPr>
          <a:xfrm>
            <a:off x="891385" y="2723949"/>
            <a:ext cx="4036750" cy="2599045"/>
          </a:xfrm>
          <a:prstGeom prst="rect">
            <a:avLst/>
          </a:prstGeom>
        </p:spPr>
        <p:txBody>
          <a:bodyPr wrap="square">
            <a:spAutoFit/>
          </a:bodyPr>
          <a:lstStyle/>
          <a:p>
            <a:pPr algn="r">
              <a:lnSpc>
                <a:spcPct val="107000"/>
              </a:lnSpc>
              <a:spcAft>
                <a:spcPts val="800"/>
              </a:spcAft>
            </a:pP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Facing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crisis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means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also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crossing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potentually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maturative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dimension</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a:p>
            <a:pPr marL="342900" indent="-342900">
              <a:lnSpc>
                <a:spcPct val="107000"/>
              </a:lnSpc>
              <a:spcAft>
                <a:spcPts val="800"/>
              </a:spcAft>
              <a:buAutoNum type="arabicPeriod"/>
            </a:pPr>
            <a:endParaRPr lang="de-DE" b="1" dirty="0">
              <a:solidFill>
                <a:srgbClr val="7030A0"/>
              </a:solidFill>
              <a:latin typeface="Tahoma" panose="020B0604030504040204" pitchFamily="34" charset="0"/>
              <a:ea typeface="Calibri" panose="020F0502020204030204" pitchFamily="34" charset="0"/>
              <a:cs typeface="Times New Roman" panose="02020603050405020304" pitchFamily="18" charset="0"/>
            </a:endParaRPr>
          </a:p>
        </p:txBody>
      </p:sp>
      <p:sp>
        <p:nvSpPr>
          <p:cNvPr id="6" name="Freccia a destra 5"/>
          <p:cNvSpPr/>
          <p:nvPr/>
        </p:nvSpPr>
        <p:spPr>
          <a:xfrm>
            <a:off x="5380519" y="3368843"/>
            <a:ext cx="1540042" cy="789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7261705" y="2460479"/>
            <a:ext cx="4036750" cy="3125984"/>
          </a:xfrm>
          <a:prstGeom prst="rect">
            <a:avLst/>
          </a:prstGeom>
        </p:spPr>
        <p:txBody>
          <a:bodyPr wrap="square">
            <a:spAutoFit/>
          </a:bodyPr>
          <a:lstStyle/>
          <a:p>
            <a:pPr>
              <a:lnSpc>
                <a:spcPct val="107000"/>
              </a:lnSpc>
              <a:spcAft>
                <a:spcPts val="800"/>
              </a:spcAft>
            </a:pP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very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important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to</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pick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aspects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transformation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evolution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experience</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a:p>
            <a:pPr marL="342900" indent="-342900">
              <a:lnSpc>
                <a:spcPct val="107000"/>
              </a:lnSpc>
              <a:spcAft>
                <a:spcPts val="800"/>
              </a:spcAft>
              <a:buAutoNum type="arabicPeriod"/>
            </a:pPr>
            <a:endParaRPr lang="de-DE" b="1" dirty="0">
              <a:solidFill>
                <a:srgbClr val="7030A0"/>
              </a:solidFill>
              <a:latin typeface="Tahoma" panose="020B0604030504040204" pitchFamily="34" charset="0"/>
              <a:ea typeface="Calibri" panose="020F0502020204030204" pitchFamily="34" charset="0"/>
              <a:cs typeface="Times New Roman" panose="02020603050405020304" pitchFamily="18" charset="0"/>
            </a:endParaRPr>
          </a:p>
        </p:txBody>
      </p:sp>
      <p:sp>
        <p:nvSpPr>
          <p:cNvPr id="10" name="Rettangolo 6">
            <a:extLst>
              <a:ext uri="{FF2B5EF4-FFF2-40B4-BE49-F238E27FC236}">
                <a16:creationId xmlns:a16="http://schemas.microsoft.com/office/drawing/2014/main" id="{8C23CEA7-C38F-418C-9F49-3D6B37A72AB5}"/>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370687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2" name="Rettangolo 1"/>
          <p:cNvSpPr/>
          <p:nvPr/>
        </p:nvSpPr>
        <p:spPr>
          <a:xfrm>
            <a:off x="958762" y="1597794"/>
            <a:ext cx="10521987" cy="1234249"/>
          </a:xfrm>
          <a:prstGeom prst="rect">
            <a:avLst/>
          </a:prstGeom>
        </p:spPr>
        <p:txBody>
          <a:bodyPr wrap="square">
            <a:spAutoFit/>
          </a:bodyPr>
          <a:lstStyle/>
          <a:p>
            <a:pPr>
              <a:lnSpc>
                <a:spcPct val="107000"/>
              </a:lnSpc>
              <a:spcAft>
                <a:spcPts val="800"/>
              </a:spcAft>
            </a:pPr>
            <a:r>
              <a:rPr lang="en-GB" sz="3600" i="1" dirty="0">
                <a:solidFill>
                  <a:srgbClr val="FF0000"/>
                </a:solidFill>
                <a:latin typeface="Segoe UI Semilight" panose="020B0402040204020203" pitchFamily="34" charset="0"/>
                <a:cs typeface="Segoe UI Semilight" panose="020B0402040204020203" pitchFamily="34" charset="0"/>
              </a:rPr>
              <a:t>Types of crisis in relation with the route phases (evolution or regression)</a:t>
            </a:r>
            <a:endParaRPr lang="it-IT" sz="3600" i="1" dirty="0">
              <a:solidFill>
                <a:srgbClr val="FF0000"/>
              </a:solidFill>
              <a:latin typeface="Segoe UI Semilight" panose="020B0402040204020203" pitchFamily="34" charset="0"/>
              <a:cs typeface="Segoe UI Semilight" panose="020B0402040204020203" pitchFamily="34" charset="0"/>
            </a:endParaRPr>
          </a:p>
        </p:txBody>
      </p:sp>
      <p:sp>
        <p:nvSpPr>
          <p:cNvPr id="6" name="Rettangolo 5"/>
          <p:cNvSpPr/>
          <p:nvPr/>
        </p:nvSpPr>
        <p:spPr>
          <a:xfrm>
            <a:off x="1012341" y="3493736"/>
            <a:ext cx="1919192" cy="1545167"/>
          </a:xfrm>
          <a:prstGeom prst="rect">
            <a:avLst/>
          </a:prstGeom>
        </p:spPr>
        <p:txBody>
          <a:bodyPr wrap="square">
            <a:spAutoFit/>
          </a:bodyPr>
          <a:lstStyle/>
          <a:p>
            <a:pPr>
              <a:lnSpc>
                <a:spcPct val="107000"/>
              </a:lnSpc>
              <a:spcAft>
                <a:spcPts val="800"/>
              </a:spcAft>
            </a:pP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Meanings</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crisis</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t>
            </a:r>
          </a:p>
          <a:p>
            <a:pPr marL="342900" indent="-342900">
              <a:lnSpc>
                <a:spcPct val="107000"/>
              </a:lnSpc>
              <a:spcAft>
                <a:spcPts val="800"/>
              </a:spcAft>
              <a:buAutoNum type="arabicPeriod"/>
            </a:pPr>
            <a:endParaRPr lang="de-DE" b="1" dirty="0">
              <a:solidFill>
                <a:srgbClr val="7030A0"/>
              </a:solidFill>
              <a:latin typeface="Tahoma" panose="020B060403050404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3224546" y="2966797"/>
            <a:ext cx="8672281" cy="3356560"/>
          </a:xfrm>
          <a:prstGeom prst="rect">
            <a:avLst/>
          </a:prstGeom>
        </p:spPr>
        <p:txBody>
          <a:bodyPr wrap="square">
            <a:spAutoFit/>
          </a:bodyPr>
          <a:lstStyle/>
          <a:p>
            <a:pPr marL="457200" indent="-457200">
              <a:lnSpc>
                <a:spcPct val="107000"/>
              </a:lnSpc>
              <a:spcAft>
                <a:spcPts val="800"/>
              </a:spcAft>
              <a:buFont typeface="Wingdings" panose="05000000000000000000" pitchFamily="2" charset="2"/>
              <a:buChar char="§"/>
            </a:pPr>
            <a:r>
              <a:rPr lang="de-DE" sz="3200" dirty="0">
                <a:latin typeface="Segoe UI Semilight" panose="020B0402040204020203" pitchFamily="34" charset="0"/>
                <a:ea typeface="Calibri" panose="020F0502020204030204" pitchFamily="34" charset="0"/>
                <a:cs typeface="Segoe UI Semilight" panose="020B0402040204020203" pitchFamily="34" charset="0"/>
              </a:rPr>
              <a:t>Situation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that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occours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when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person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faces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stressful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events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that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prevent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reaching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important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life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results</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a:p>
            <a:pPr marL="457200" indent="-457200">
              <a:lnSpc>
                <a:spcPct val="107000"/>
              </a:lnSpc>
              <a:spcAft>
                <a:spcPts val="800"/>
              </a:spcAft>
              <a:buFont typeface="Wingdings" panose="05000000000000000000" pitchFamily="2" charset="2"/>
              <a:buChar char="§"/>
            </a:pPr>
            <a:r>
              <a:rPr lang="de-DE" sz="3200" dirty="0">
                <a:latin typeface="Segoe UI Semilight" panose="020B0402040204020203" pitchFamily="34" charset="0"/>
                <a:ea typeface="Calibri" panose="020F0502020204030204" pitchFamily="34" charset="0"/>
                <a:cs typeface="Segoe UI Semilight" panose="020B0402040204020203" pitchFamily="34" charset="0"/>
              </a:rPr>
              <a:t>Balance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breaking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period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disorganization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upheaval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with</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increasing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tension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that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requires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new</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strategies</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p:txBody>
      </p:sp>
      <p:cxnSp>
        <p:nvCxnSpPr>
          <p:cNvPr id="5" name="Connettore diritto 4"/>
          <p:cNvCxnSpPr/>
          <p:nvPr/>
        </p:nvCxnSpPr>
        <p:spPr>
          <a:xfrm>
            <a:off x="3089710" y="3080084"/>
            <a:ext cx="19251" cy="3224463"/>
          </a:xfrm>
          <a:prstGeom prst="line">
            <a:avLst/>
          </a:prstGeom>
        </p:spPr>
        <p:style>
          <a:lnRef idx="1">
            <a:schemeClr val="dk1"/>
          </a:lnRef>
          <a:fillRef idx="0">
            <a:schemeClr val="dk1"/>
          </a:fillRef>
          <a:effectRef idx="0">
            <a:schemeClr val="dk1"/>
          </a:effectRef>
          <a:fontRef idx="minor">
            <a:schemeClr val="tx1"/>
          </a:fontRef>
        </p:style>
      </p:cxnSp>
      <p:sp>
        <p:nvSpPr>
          <p:cNvPr id="8" name="Rettangolo 6">
            <a:extLst>
              <a:ext uri="{FF2B5EF4-FFF2-40B4-BE49-F238E27FC236}">
                <a16:creationId xmlns:a16="http://schemas.microsoft.com/office/drawing/2014/main" id="{96EF8D40-8EAF-4CFA-9C3E-DF64A6F969DA}"/>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68508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6" name="Rettangolo 5"/>
          <p:cNvSpPr/>
          <p:nvPr/>
        </p:nvSpPr>
        <p:spPr>
          <a:xfrm>
            <a:off x="656206" y="1534917"/>
            <a:ext cx="2202497" cy="1545167"/>
          </a:xfrm>
          <a:prstGeom prst="rect">
            <a:avLst/>
          </a:prstGeom>
        </p:spPr>
        <p:txBody>
          <a:bodyPr wrap="square">
            <a:spAutoFit/>
          </a:bodyPr>
          <a:lstStyle/>
          <a:p>
            <a:pPr>
              <a:lnSpc>
                <a:spcPct val="107000"/>
              </a:lnSpc>
              <a:spcAft>
                <a:spcPts val="800"/>
              </a:spcAft>
            </a:pP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Maturative</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crisis</a:t>
            </a:r>
            <a:endParaRPr lang="de-DE" sz="3200" b="1" dirty="0">
              <a:latin typeface="Segoe UI Semilight" panose="020B0402040204020203" pitchFamily="34" charset="0"/>
              <a:ea typeface="Calibri" panose="020F0502020204030204" pitchFamily="34" charset="0"/>
              <a:cs typeface="Segoe UI Semilight" panose="020B0402040204020203" pitchFamily="34" charset="0"/>
            </a:endParaRPr>
          </a:p>
          <a:p>
            <a:pPr marL="342900" indent="-342900">
              <a:lnSpc>
                <a:spcPct val="107000"/>
              </a:lnSpc>
              <a:spcAft>
                <a:spcPts val="800"/>
              </a:spcAft>
              <a:buAutoNum type="arabicPeriod"/>
            </a:pPr>
            <a:endParaRPr lang="de-DE" b="1" dirty="0">
              <a:solidFill>
                <a:srgbClr val="7030A0"/>
              </a:solidFill>
              <a:latin typeface="Tahoma" panose="020B060403050404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3089710" y="1534917"/>
            <a:ext cx="8672281" cy="2161297"/>
          </a:xfrm>
          <a:prstGeom prst="rect">
            <a:avLst/>
          </a:prstGeom>
        </p:spPr>
        <p:txBody>
          <a:bodyPr wrap="square">
            <a:spAutoFit/>
          </a:bodyPr>
          <a:lstStyle/>
          <a:p>
            <a:pPr>
              <a:lnSpc>
                <a:spcPct val="107000"/>
              </a:lnSpc>
              <a:spcAft>
                <a:spcPts val="800"/>
              </a:spcAft>
            </a:pP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Transitory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periods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during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personality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development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characterized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by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cognitive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physical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affective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subversion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for</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example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puberty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menopause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aging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a:t>
            </a:r>
          </a:p>
        </p:txBody>
      </p:sp>
      <p:sp>
        <p:nvSpPr>
          <p:cNvPr id="8" name="Rettangolo 7"/>
          <p:cNvSpPr/>
          <p:nvPr/>
        </p:nvSpPr>
        <p:spPr>
          <a:xfrm>
            <a:off x="656205" y="3862631"/>
            <a:ext cx="2202497" cy="1545167"/>
          </a:xfrm>
          <a:prstGeom prst="rect">
            <a:avLst/>
          </a:prstGeom>
        </p:spPr>
        <p:txBody>
          <a:bodyPr wrap="square">
            <a:spAutoFit/>
          </a:bodyPr>
          <a:lstStyle/>
          <a:p>
            <a:pPr>
              <a:lnSpc>
                <a:spcPct val="107000"/>
              </a:lnSpc>
              <a:spcAft>
                <a:spcPts val="800"/>
              </a:spcAft>
            </a:pP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Accidental</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crisis</a:t>
            </a:r>
            <a:endParaRPr lang="de-DE" sz="3200" b="1" dirty="0">
              <a:latin typeface="Segoe UI Semilight" panose="020B0402040204020203" pitchFamily="34" charset="0"/>
              <a:ea typeface="Calibri" panose="020F0502020204030204" pitchFamily="34" charset="0"/>
              <a:cs typeface="Segoe UI Semilight" panose="020B0402040204020203" pitchFamily="34" charset="0"/>
            </a:endParaRPr>
          </a:p>
          <a:p>
            <a:pPr marL="342900" indent="-342900">
              <a:lnSpc>
                <a:spcPct val="107000"/>
              </a:lnSpc>
              <a:spcAft>
                <a:spcPts val="800"/>
              </a:spcAft>
              <a:buAutoNum type="arabicPeriod"/>
            </a:pPr>
            <a:endParaRPr lang="de-DE" b="1" dirty="0">
              <a:solidFill>
                <a:srgbClr val="7030A0"/>
              </a:solidFill>
              <a:latin typeface="Tahoma" panose="020B060403050404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3089710" y="3862631"/>
            <a:ext cx="8672281" cy="1146211"/>
          </a:xfrm>
          <a:prstGeom prst="rect">
            <a:avLst/>
          </a:prstGeom>
        </p:spPr>
        <p:txBody>
          <a:bodyPr wrap="square">
            <a:spAutoFit/>
          </a:bodyPr>
          <a:lstStyle/>
          <a:p>
            <a:pPr>
              <a:lnSpc>
                <a:spcPct val="107000"/>
              </a:lnSpc>
              <a:spcAft>
                <a:spcPts val="800"/>
              </a:spcAft>
            </a:pP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Periods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psychologic</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upheaval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caused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by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events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meaningful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loss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p>
        </p:txBody>
      </p:sp>
      <p:cxnSp>
        <p:nvCxnSpPr>
          <p:cNvPr id="11" name="Connettore diritto 10"/>
          <p:cNvCxnSpPr/>
          <p:nvPr/>
        </p:nvCxnSpPr>
        <p:spPr>
          <a:xfrm>
            <a:off x="656205" y="5407798"/>
            <a:ext cx="10855610" cy="0"/>
          </a:xfrm>
          <a:prstGeom prst="line">
            <a:avLst/>
          </a:prstGeom>
        </p:spPr>
        <p:style>
          <a:lnRef idx="1">
            <a:schemeClr val="dk1"/>
          </a:lnRef>
          <a:fillRef idx="0">
            <a:schemeClr val="dk1"/>
          </a:fillRef>
          <a:effectRef idx="0">
            <a:schemeClr val="dk1"/>
          </a:effectRef>
          <a:fontRef idx="minor">
            <a:schemeClr val="tx1"/>
          </a:fontRef>
        </p:style>
      </p:cxnSp>
      <p:sp>
        <p:nvSpPr>
          <p:cNvPr id="12" name="Rettangolo 11"/>
          <p:cNvSpPr/>
          <p:nvPr/>
        </p:nvSpPr>
        <p:spPr>
          <a:xfrm>
            <a:off x="1757453" y="5702199"/>
            <a:ext cx="9446147" cy="1018227"/>
          </a:xfrm>
          <a:prstGeom prst="rect">
            <a:avLst/>
          </a:prstGeom>
        </p:spPr>
        <p:txBody>
          <a:bodyPr wrap="square">
            <a:spAutoFit/>
          </a:bodyPr>
          <a:lstStyle/>
          <a:p>
            <a:pPr>
              <a:lnSpc>
                <a:spcPct val="107000"/>
              </a:lnSpc>
              <a:spcAft>
                <a:spcPts val="800"/>
              </a:spcAft>
            </a:pPr>
            <a:r>
              <a:rPr lang="de-DE" sz="3200" b="1" dirty="0" err="1">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Both</a:t>
            </a:r>
            <a:r>
              <a:rPr lang="de-DE" sz="3200" b="1" dirty="0">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of</a:t>
            </a:r>
            <a:r>
              <a:rPr lang="de-DE" sz="3200" b="1" dirty="0">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these</a:t>
            </a:r>
            <a:r>
              <a:rPr lang="de-DE" sz="3200" b="1" dirty="0">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crisis</a:t>
            </a:r>
            <a:r>
              <a:rPr lang="de-DE" sz="3200" b="1" dirty="0">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give</a:t>
            </a:r>
            <a:r>
              <a:rPr lang="de-DE" sz="3200" b="1" dirty="0">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growth</a:t>
            </a:r>
            <a:r>
              <a:rPr lang="de-DE" sz="3200" b="1" dirty="0">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rPr>
              <a:t>opportunities</a:t>
            </a:r>
            <a:endParaRPr lang="de-DE" sz="3200" b="1" dirty="0">
              <a:solidFill>
                <a:schemeClr val="accent1">
                  <a:lumMod val="75000"/>
                </a:schemeClr>
              </a:solidFill>
              <a:latin typeface="Segoe UI Semilight" panose="020B0402040204020203" pitchFamily="34" charset="0"/>
              <a:ea typeface="Calibri" panose="020F0502020204030204" pitchFamily="34" charset="0"/>
              <a:cs typeface="Segoe UI Semilight" panose="020B0402040204020203" pitchFamily="34" charset="0"/>
            </a:endParaRPr>
          </a:p>
          <a:p>
            <a:pPr marL="342900" indent="-342900">
              <a:lnSpc>
                <a:spcPct val="107000"/>
              </a:lnSpc>
              <a:spcAft>
                <a:spcPts val="800"/>
              </a:spcAft>
              <a:buAutoNum type="arabicPeriod"/>
            </a:pPr>
            <a:endParaRPr lang="de-DE" b="1" dirty="0">
              <a:solidFill>
                <a:srgbClr val="7030A0"/>
              </a:solidFill>
              <a:latin typeface="Tahoma" panose="020B0604030504040204" pitchFamily="34" charset="0"/>
              <a:ea typeface="Calibri" panose="020F0502020204030204" pitchFamily="34" charset="0"/>
              <a:cs typeface="Times New Roman" panose="02020603050405020304" pitchFamily="18" charset="0"/>
            </a:endParaRPr>
          </a:p>
        </p:txBody>
      </p:sp>
      <p:sp>
        <p:nvSpPr>
          <p:cNvPr id="13" name="Rettangolo 6">
            <a:extLst>
              <a:ext uri="{FF2B5EF4-FFF2-40B4-BE49-F238E27FC236}">
                <a16:creationId xmlns:a16="http://schemas.microsoft.com/office/drawing/2014/main" id="{5EC62B36-F712-4F7C-9ACD-FFA6A14D2591}"/>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90095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9" name="Rettangolo 8"/>
          <p:cNvSpPr/>
          <p:nvPr/>
        </p:nvSpPr>
        <p:spPr>
          <a:xfrm>
            <a:off x="558266" y="1534917"/>
            <a:ext cx="11203726" cy="580480"/>
          </a:xfrm>
          <a:prstGeom prst="rect">
            <a:avLst/>
          </a:prstGeom>
        </p:spPr>
        <p:txBody>
          <a:bodyPr wrap="square">
            <a:spAutoFit/>
          </a:bodyPr>
          <a:lstStyle/>
          <a:p>
            <a:pPr>
              <a:lnSpc>
                <a:spcPct val="107000"/>
              </a:lnSpc>
              <a:spcAft>
                <a:spcPts val="800"/>
              </a:spcAft>
            </a:pPr>
            <a:r>
              <a:rPr lang="de-DE" sz="3200" dirty="0">
                <a:latin typeface="Segoe UI Semilight" panose="020B0402040204020203" pitchFamily="34" charset="0"/>
                <a:ea typeface="Calibri" panose="020F0502020204030204" pitchFamily="34" charset="0"/>
                <a:cs typeface="Segoe UI Semilight" panose="020B0402040204020203" pitchFamily="34" charset="0"/>
              </a:rPr>
              <a:t>The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origins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crisis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can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be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p>
        </p:txBody>
      </p:sp>
      <p:sp>
        <p:nvSpPr>
          <p:cNvPr id="13" name="Rettangolo 12"/>
          <p:cNvSpPr/>
          <p:nvPr/>
        </p:nvSpPr>
        <p:spPr>
          <a:xfrm>
            <a:off x="2181170" y="2543965"/>
            <a:ext cx="4296632" cy="580480"/>
          </a:xfrm>
          <a:prstGeom prst="rect">
            <a:avLst/>
          </a:prstGeom>
        </p:spPr>
        <p:txBody>
          <a:bodyPr wrap="square">
            <a:spAutoFit/>
          </a:bodyPr>
          <a:lstStyle/>
          <a:p>
            <a:pPr>
              <a:lnSpc>
                <a:spcPct val="107000"/>
              </a:lnSpc>
              <a:spcAft>
                <a:spcPts val="800"/>
              </a:spcAft>
            </a:pP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objectively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traumatic</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2" name="Freccia a destra 1"/>
          <p:cNvSpPr/>
          <p:nvPr/>
        </p:nvSpPr>
        <p:spPr>
          <a:xfrm>
            <a:off x="900805" y="2574341"/>
            <a:ext cx="954587" cy="588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2181169" y="4671336"/>
            <a:ext cx="9301769" cy="1146211"/>
          </a:xfrm>
          <a:prstGeom prst="rect">
            <a:avLst/>
          </a:prstGeom>
        </p:spPr>
        <p:txBody>
          <a:bodyPr wrap="square">
            <a:spAutoFit/>
          </a:bodyPr>
          <a:lstStyle/>
          <a:p>
            <a:pPr>
              <a:lnSpc>
                <a:spcPct val="107000"/>
              </a:lnSpc>
              <a:spcAft>
                <a:spcPts val="800"/>
              </a:spcAft>
            </a:pP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Caused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by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shortage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emotive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energy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capacities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in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facing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significant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changing</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15" name="Freccia a destra 14"/>
          <p:cNvSpPr/>
          <p:nvPr/>
        </p:nvSpPr>
        <p:spPr>
          <a:xfrm>
            <a:off x="900805" y="4701712"/>
            <a:ext cx="954587" cy="588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822403" y="3553013"/>
            <a:ext cx="4296632" cy="580480"/>
          </a:xfrm>
          <a:prstGeom prst="rect">
            <a:avLst/>
          </a:prstGeom>
        </p:spPr>
        <p:txBody>
          <a:bodyPr wrap="square">
            <a:spAutoFit/>
          </a:bodyPr>
          <a:lstStyle/>
          <a:p>
            <a:pPr>
              <a:lnSpc>
                <a:spcPct val="107000"/>
              </a:lnSpc>
              <a:spcAft>
                <a:spcPts val="800"/>
              </a:spcAft>
            </a:pPr>
            <a:r>
              <a:rPr lang="de-DE" sz="3200" dirty="0">
                <a:latin typeface="Segoe UI Semilight" panose="020B0402040204020203" pitchFamily="34" charset="0"/>
                <a:ea typeface="Calibri" panose="020F0502020204030204" pitchFamily="34" charset="0"/>
                <a:cs typeface="Segoe UI Semilight" panose="020B0402040204020203" pitchFamily="34" charset="0"/>
              </a:rPr>
              <a:t>OR</a:t>
            </a:r>
          </a:p>
        </p:txBody>
      </p:sp>
      <p:sp>
        <p:nvSpPr>
          <p:cNvPr id="10" name="Rettangolo 6">
            <a:extLst>
              <a:ext uri="{FF2B5EF4-FFF2-40B4-BE49-F238E27FC236}">
                <a16:creationId xmlns:a16="http://schemas.microsoft.com/office/drawing/2014/main" id="{66FC73FB-1C0C-4DD8-9A04-B438B8F9EBC3}"/>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170751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9" name="Rettangolo 8"/>
          <p:cNvSpPr/>
          <p:nvPr/>
        </p:nvSpPr>
        <p:spPr>
          <a:xfrm>
            <a:off x="1636295" y="1443789"/>
            <a:ext cx="2656572" cy="4834785"/>
          </a:xfrm>
          <a:prstGeom prst="rect">
            <a:avLst/>
          </a:prstGeom>
        </p:spPr>
        <p:txBody>
          <a:bodyPr wrap="square">
            <a:spAutoFit/>
          </a:bodyPr>
          <a:lstStyle/>
          <a:p>
            <a:pPr algn="r">
              <a:lnSpc>
                <a:spcPct val="107000"/>
              </a:lnSpc>
              <a:spcAft>
                <a:spcPts val="800"/>
              </a:spcAft>
            </a:pPr>
            <a:r>
              <a:rPr lang="de-DE" sz="3200" dirty="0">
                <a:latin typeface="Segoe UI Semilight" panose="020B0402040204020203" pitchFamily="34" charset="0"/>
                <a:ea typeface="Calibri" panose="020F0502020204030204" pitchFamily="34" charset="0"/>
                <a:cs typeface="Segoe UI Semilight" panose="020B0402040204020203" pitchFamily="34" charset="0"/>
              </a:rPr>
              <a:t>An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acute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psychological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crisis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often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arises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from</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clinical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difficulties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intertwined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with</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social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apsects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a:t>
            </a:r>
          </a:p>
        </p:txBody>
      </p:sp>
      <p:pic>
        <p:nvPicPr>
          <p:cNvPr id="3" name="Immagine 2"/>
          <p:cNvPicPr>
            <a:picLocks noChangeAspect="1"/>
          </p:cNvPicPr>
          <p:nvPr/>
        </p:nvPicPr>
        <p:blipFill>
          <a:blip r:embed="rId3"/>
          <a:stretch>
            <a:fillRect/>
          </a:stretch>
        </p:blipFill>
        <p:spPr>
          <a:xfrm>
            <a:off x="4599573" y="1443789"/>
            <a:ext cx="2800350" cy="4905375"/>
          </a:xfrm>
          <a:prstGeom prst="rect">
            <a:avLst/>
          </a:prstGeom>
        </p:spPr>
      </p:pic>
      <p:sp>
        <p:nvSpPr>
          <p:cNvPr id="11" name="Rettangolo 10"/>
          <p:cNvSpPr/>
          <p:nvPr/>
        </p:nvSpPr>
        <p:spPr>
          <a:xfrm>
            <a:off x="7706629" y="1424538"/>
            <a:ext cx="2573152" cy="4834785"/>
          </a:xfrm>
          <a:prstGeom prst="rect">
            <a:avLst/>
          </a:prstGeom>
        </p:spPr>
        <p:txBody>
          <a:bodyPr wrap="square">
            <a:spAutoFit/>
          </a:bodyPr>
          <a:lstStyle/>
          <a:p>
            <a:pPr>
              <a:lnSpc>
                <a:spcPct val="107000"/>
              </a:lnSpc>
              <a:spcAft>
                <a:spcPts val="800"/>
              </a:spcAft>
            </a:pPr>
            <a:r>
              <a:rPr lang="de-DE" sz="3200" dirty="0">
                <a:latin typeface="Segoe UI Semilight" panose="020B0402040204020203" pitchFamily="34" charset="0"/>
                <a:ea typeface="Calibri" panose="020F0502020204030204" pitchFamily="34" charset="0"/>
                <a:cs typeface="Segoe UI Semilight" panose="020B0402040204020203" pitchFamily="34" charset="0"/>
              </a:rPr>
              <a:t>The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psychical</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suffering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often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develops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in 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discomfort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dimension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greater</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than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symptoms</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8" name="Rettangolo 6">
            <a:extLst>
              <a:ext uri="{FF2B5EF4-FFF2-40B4-BE49-F238E27FC236}">
                <a16:creationId xmlns:a16="http://schemas.microsoft.com/office/drawing/2014/main" id="{D564F740-6919-4068-8B5B-E8660C7B3EAA}"/>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460474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21380" y="146574"/>
            <a:ext cx="1032003" cy="1316466"/>
          </a:xfrm>
          <a:prstGeom prst="rect">
            <a:avLst/>
          </a:prstGeom>
        </p:spPr>
      </p:pic>
      <p:sp>
        <p:nvSpPr>
          <p:cNvPr id="9" name="Rettangolo 8"/>
          <p:cNvSpPr/>
          <p:nvPr/>
        </p:nvSpPr>
        <p:spPr>
          <a:xfrm>
            <a:off x="375385" y="1463040"/>
            <a:ext cx="11444437" cy="619272"/>
          </a:xfrm>
          <a:prstGeom prst="rect">
            <a:avLst/>
          </a:prstGeom>
        </p:spPr>
        <p:txBody>
          <a:bodyPr wrap="square">
            <a:spAutoFit/>
          </a:bodyPr>
          <a:lstStyle/>
          <a:p>
            <a:pPr>
              <a:lnSpc>
                <a:spcPct val="107000"/>
              </a:lnSpc>
              <a:spcAft>
                <a:spcPts val="800"/>
              </a:spcAft>
            </a:pP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It‘s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dangerous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to</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consider</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crisis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only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starting</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from</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symptons</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8" name="Rettangolo 7"/>
          <p:cNvSpPr/>
          <p:nvPr/>
        </p:nvSpPr>
        <p:spPr>
          <a:xfrm>
            <a:off x="375385" y="2082312"/>
            <a:ext cx="11328935" cy="1673150"/>
          </a:xfrm>
          <a:prstGeom prst="rect">
            <a:avLst/>
          </a:prstGeom>
        </p:spPr>
        <p:txBody>
          <a:bodyPr wrap="square">
            <a:spAutoFit/>
          </a:bodyPr>
          <a:lstStyle/>
          <a:p>
            <a:pPr>
              <a:lnSpc>
                <a:spcPct val="107000"/>
              </a:lnSpc>
              <a:spcAft>
                <a:spcPts val="800"/>
              </a:spcAft>
            </a:pPr>
            <a:r>
              <a:rPr lang="de-DE" sz="3200" dirty="0">
                <a:latin typeface="Segoe UI Semilight" panose="020B0402040204020203" pitchFamily="34" charset="0"/>
                <a:ea typeface="Calibri" panose="020F0502020204030204" pitchFamily="34" charset="0"/>
                <a:cs typeface="Segoe UI Semilight" panose="020B0402040204020203" pitchFamily="34" charset="0"/>
              </a:rPr>
              <a:t>The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crisis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must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be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instead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considered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process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that</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through</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deep</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revision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daily</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routines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and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individual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projects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hatches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unexpected</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chances</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maturation</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entire</a:t>
            </a:r>
            <a:r>
              <a:rPr lang="de-DE" sz="3200"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dirty="0" err="1">
                <a:latin typeface="Segoe UI Semilight" panose="020B0402040204020203" pitchFamily="34" charset="0"/>
                <a:ea typeface="Calibri" panose="020F0502020204030204" pitchFamily="34" charset="0"/>
                <a:cs typeface="Segoe UI Semilight" panose="020B0402040204020203" pitchFamily="34" charset="0"/>
              </a:rPr>
              <a:t>personality</a:t>
            </a:r>
            <a:endParaRPr lang="de-DE" sz="32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10" name="Rettangolo 9"/>
          <p:cNvSpPr/>
          <p:nvPr/>
        </p:nvSpPr>
        <p:spPr>
          <a:xfrm>
            <a:off x="6097603" y="4076351"/>
            <a:ext cx="4177366" cy="2263889"/>
          </a:xfrm>
          <a:prstGeom prst="rect">
            <a:avLst/>
          </a:prstGeom>
        </p:spPr>
        <p:txBody>
          <a:bodyPr wrap="square">
            <a:spAutoFit/>
          </a:bodyPr>
          <a:lstStyle/>
          <a:p>
            <a:pPr>
              <a:lnSpc>
                <a:spcPct val="107000"/>
              </a:lnSpc>
              <a:spcAft>
                <a:spcPts val="800"/>
              </a:spcAft>
            </a:pP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Which</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questions</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arise</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the</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exacerbation</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t>
            </a:r>
          </a:p>
          <a:p>
            <a:pPr>
              <a:lnSpc>
                <a:spcPct val="107000"/>
              </a:lnSpc>
              <a:spcAft>
                <a:spcPts val="800"/>
              </a:spcAft>
            </a:pP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of</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 </a:t>
            </a: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symptoms</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t>
            </a: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or</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 a </a:t>
            </a:r>
            <a:r>
              <a:rPr lang="de-DE" sz="3200" b="1" dirty="0" err="1">
                <a:latin typeface="Segoe UI Semilight" panose="020B0402040204020203" pitchFamily="34" charset="0"/>
                <a:ea typeface="Calibri" panose="020F0502020204030204" pitchFamily="34" charset="0"/>
                <a:cs typeface="Segoe UI Semilight" panose="020B0402040204020203" pitchFamily="34" charset="0"/>
              </a:rPr>
              <a:t>relapses</a:t>
            </a:r>
            <a:r>
              <a:rPr lang="de-DE" sz="3200" b="1" dirty="0">
                <a:latin typeface="Segoe UI Semilight" panose="020B0402040204020203" pitchFamily="34" charset="0"/>
                <a:ea typeface="Calibri" panose="020F0502020204030204" pitchFamily="34" charset="0"/>
                <a:cs typeface="Segoe UI Semilight" panose="020B0402040204020203" pitchFamily="34" charset="0"/>
              </a:rPr>
              <a:t>?</a:t>
            </a:r>
          </a:p>
        </p:txBody>
      </p:sp>
      <p:pic>
        <p:nvPicPr>
          <p:cNvPr id="2" name="Immagine 1"/>
          <p:cNvPicPr>
            <a:picLocks noChangeAspect="1"/>
          </p:cNvPicPr>
          <p:nvPr/>
        </p:nvPicPr>
        <p:blipFill>
          <a:blip r:embed="rId3"/>
          <a:stretch>
            <a:fillRect/>
          </a:stretch>
        </p:blipFill>
        <p:spPr>
          <a:xfrm>
            <a:off x="3182352" y="3896427"/>
            <a:ext cx="2857500" cy="2857500"/>
          </a:xfrm>
          <a:prstGeom prst="rect">
            <a:avLst/>
          </a:prstGeom>
        </p:spPr>
      </p:pic>
      <p:sp>
        <p:nvSpPr>
          <p:cNvPr id="11" name="Rettangolo 6">
            <a:extLst>
              <a:ext uri="{FF2B5EF4-FFF2-40B4-BE49-F238E27FC236}">
                <a16:creationId xmlns:a16="http://schemas.microsoft.com/office/drawing/2014/main" id="{C27CD4A5-D9EC-4E83-A920-4B1E5705592A}"/>
              </a:ext>
            </a:extLst>
          </p:cNvPr>
          <p:cNvSpPr/>
          <p:nvPr/>
        </p:nvSpPr>
        <p:spPr>
          <a:xfrm>
            <a:off x="1378099" y="560921"/>
            <a:ext cx="8004840" cy="369332"/>
          </a:xfrm>
          <a:prstGeom prst="rect">
            <a:avLst/>
          </a:prstGeom>
        </p:spPr>
        <p:txBody>
          <a:bodyPr wrap="square">
            <a:spAutoFit/>
          </a:bodyPr>
          <a:lstStyle/>
          <a:p>
            <a:r>
              <a:rPr lang="en-GB" i="1" dirty="0">
                <a:latin typeface="Segoe UI Semilight" panose="020B0402040204020203" pitchFamily="34" charset="0"/>
                <a:cs typeface="Segoe UI Semilight" panose="020B0402040204020203" pitchFamily="34" charset="0"/>
              </a:rPr>
              <a:t>1. Crisis: Definition, Types of Crisis, and Phases of Crisis </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8752860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795</Words>
  <Application>Microsoft Office PowerPoint</Application>
  <PresentationFormat>Breitbild</PresentationFormat>
  <Paragraphs>72</Paragraphs>
  <Slides>16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Calibri</vt:lpstr>
      <vt:lpstr>Calibri Light</vt:lpstr>
      <vt:lpstr>Segoe UI Semilight</vt:lpstr>
      <vt:lpstr>Tahoma</vt:lpstr>
      <vt:lpstr>Wingdings</vt:lpstr>
      <vt:lpstr>Tema di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Gillerio</dc:creator>
  <cp:lastModifiedBy>Achmann Ulrike</cp:lastModifiedBy>
  <cp:revision>21</cp:revision>
  <dcterms:created xsi:type="dcterms:W3CDTF">2020-11-03T11:41:39Z</dcterms:created>
  <dcterms:modified xsi:type="dcterms:W3CDTF">2022-10-14T09:46:44Z</dcterms:modified>
</cp:coreProperties>
</file>