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27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6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77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8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91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3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10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7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5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06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62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30FF-3D49-4E2D-8603-5F7455E02CF5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FFE3-6B70-43BC-8EA8-A25FDAC22445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83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038" y="88822"/>
            <a:ext cx="2156059" cy="275035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6916" y="2316133"/>
            <a:ext cx="110883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HelpEx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European Qualification of Ex-Patients in the Helping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 of Rehabilitation and Recovery</a:t>
            </a:r>
          </a:p>
        </p:txBody>
      </p:sp>
      <p:sp>
        <p:nvSpPr>
          <p:cNvPr id="6" name="Rettangolo 5"/>
          <p:cNvSpPr/>
          <p:nvPr/>
        </p:nvSpPr>
        <p:spPr>
          <a:xfrm>
            <a:off x="914229" y="3944538"/>
            <a:ext cx="9913679" cy="415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Management of challenges and crises in the process of rehabilitation and recovery</a:t>
            </a:r>
            <a:endParaRPr lang="it-IT" sz="20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94032" y="4924224"/>
            <a:ext cx="935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622906" y="2223436"/>
            <a:ext cx="6510442" cy="39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It’s possible to win back an identity, starting from the description of his own sufferings to learn how to face them: accept that “I’m not my illness”.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Wilma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Boevink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- 2011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3327" y="2223436"/>
            <a:ext cx="1933977" cy="2900966"/>
          </a:xfrm>
          <a:prstGeom prst="rect">
            <a:avLst/>
          </a:prstGeom>
        </p:spPr>
      </p:pic>
      <p:sp>
        <p:nvSpPr>
          <p:cNvPr id="9" name="Rettangolo 10">
            <a:extLst>
              <a:ext uri="{FF2B5EF4-FFF2-40B4-BE49-F238E27FC236}">
                <a16:creationId xmlns:a16="http://schemas.microsoft.com/office/drawing/2014/main" id="{08DE889D-7EB5-48E0-AA08-3323BD3CDC9E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60893" y="1463040"/>
            <a:ext cx="6038804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RECOVERY PROCESS START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60893" y="2500965"/>
            <a:ext cx="7361228" cy="451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healing process is lighted by the acceptation of limitations: accepting what isn’t possible is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possibile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to discover what is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possibile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This perspective change gives importance to the real value of experiences.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697" y="3917481"/>
            <a:ext cx="4288645" cy="2193057"/>
          </a:xfrm>
          <a:prstGeom prst="rect">
            <a:avLst/>
          </a:prstGeom>
        </p:spPr>
      </p:pic>
      <p:sp>
        <p:nvSpPr>
          <p:cNvPr id="10" name="Rettangolo 10">
            <a:extLst>
              <a:ext uri="{FF2B5EF4-FFF2-40B4-BE49-F238E27FC236}">
                <a16:creationId xmlns:a16="http://schemas.microsoft.com/office/drawing/2014/main" id="{AC65CEAC-9601-4CDF-B6D7-788C2A48ADF5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6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437245" y="1232034"/>
            <a:ext cx="7430703" cy="640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Awakening of hope after years of despair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Desire to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excape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from isolation and attempt to be part of social life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Being ready to try, fail and try again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Chance to find someone that never start hoping, calling, encouraging, and who manage to stay optimistic; it’s not sure that this person is a professional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634" y="2363612"/>
            <a:ext cx="3898232" cy="3117824"/>
          </a:xfrm>
          <a:prstGeom prst="rect">
            <a:avLst/>
          </a:prstGeom>
        </p:spPr>
      </p:pic>
      <p:sp>
        <p:nvSpPr>
          <p:cNvPr id="8" name="Rettangolo 10">
            <a:extLst>
              <a:ext uri="{FF2B5EF4-FFF2-40B4-BE49-F238E27FC236}">
                <a16:creationId xmlns:a16="http://schemas.microsoft.com/office/drawing/2014/main" id="{0036BBA2-C51F-4D50-8543-3143A0FB0B35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5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60893" y="1463040"/>
            <a:ext cx="3776867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RECOVERY PHASES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60893" y="2443213"/>
            <a:ext cx="2949094" cy="38834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SUSPENSION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patient lives a period of isolation with a deep sense of loss and desperation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316375" y="2443213"/>
            <a:ext cx="2949094" cy="38834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AWARENESS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patient sees that non everything is totally lost; a full life is  still possible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471857" y="2443212"/>
            <a:ext cx="2949094" cy="38834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PREPARATION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Taking note of strengths and weaknesses; work together to develop abilities.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CB9B88A8-425D-457C-BCC5-7DAC47B7158D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98290" y="1673192"/>
            <a:ext cx="3747991" cy="44104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RECONSTRUCTION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Work for the development of a sense of positive identity; find meaningful targets and take control of his life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991170" y="1673192"/>
            <a:ext cx="4192358" cy="45130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GROWING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patient’s life is enriched by other meanings (“I’m not my illness/addiction”);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Autonomous management of the sufferings. </a:t>
            </a:r>
          </a:p>
        </p:txBody>
      </p:sp>
      <p:sp>
        <p:nvSpPr>
          <p:cNvPr id="8" name="Rettangolo 10">
            <a:extLst>
              <a:ext uri="{FF2B5EF4-FFF2-40B4-BE49-F238E27FC236}">
                <a16:creationId xmlns:a16="http://schemas.microsoft.com/office/drawing/2014/main" id="{C73177CF-7B13-457E-A44F-2F45287F0331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9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77499" y="1549668"/>
            <a:ext cx="1118832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5.1.c Common elements in various recovery routes and subjective and objective signs</a:t>
            </a:r>
            <a:endParaRPr lang="it-IT" sz="3200" dirty="0">
              <a:solidFill>
                <a:srgbClr val="FF0000"/>
              </a:solidFill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48041" y="3614091"/>
            <a:ext cx="5551678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Reprise of expectations for the future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Overcoming of illness denial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Acceptation of the new condition</a:t>
            </a:r>
          </a:p>
        </p:txBody>
      </p:sp>
      <p:sp>
        <p:nvSpPr>
          <p:cNvPr id="9" name="Rettangolo 8"/>
          <p:cNvSpPr/>
          <p:nvPr/>
        </p:nvSpPr>
        <p:spPr>
          <a:xfrm>
            <a:off x="737381" y="2845349"/>
            <a:ext cx="9892672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COMMON ELEMENTS IN VARIOUS RECOVERY ROUTES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401295" y="3614091"/>
            <a:ext cx="4812137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Involvement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Active behaviour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Claim of a positive sense of himself</a:t>
            </a:r>
          </a:p>
        </p:txBody>
      </p:sp>
      <p:sp>
        <p:nvSpPr>
          <p:cNvPr id="12" name="Rettangolo 10">
            <a:extLst>
              <a:ext uri="{FF2B5EF4-FFF2-40B4-BE49-F238E27FC236}">
                <a16:creationId xmlns:a16="http://schemas.microsoft.com/office/drawing/2014/main" id="{C4107BF0-B806-4EAF-8494-365892A3CE91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6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37381" y="2933796"/>
            <a:ext cx="555167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Existence of life projects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Trust in his initiative skills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Pleasant management of free time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Harmony with the environment</a:t>
            </a:r>
          </a:p>
        </p:txBody>
      </p:sp>
      <p:sp>
        <p:nvSpPr>
          <p:cNvPr id="9" name="Rettangolo 8"/>
          <p:cNvSpPr/>
          <p:nvPr/>
        </p:nvSpPr>
        <p:spPr>
          <a:xfrm>
            <a:off x="804758" y="1463040"/>
            <a:ext cx="9892672" cy="580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COMMON SUBJECTIVE SIGNS IN RECOVERY ROUTES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37381" y="2252567"/>
            <a:ext cx="11377617" cy="58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Some signs are subjectively perceived by patients.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077798" y="2933796"/>
            <a:ext cx="5551678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Sensation of vital well-being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Self-esteem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Perception of the future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Reduction of internal stigma</a:t>
            </a: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E946F7A7-0CDC-42DA-BEE9-A2E24BEEDE66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4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37381" y="2933796"/>
            <a:ext cx="650081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Discovery of a valid and satisfying role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Building of meaningful relations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Reduction or control of symptoms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Emprovement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of physical health</a:t>
            </a:r>
          </a:p>
        </p:txBody>
      </p:sp>
      <p:sp>
        <p:nvSpPr>
          <p:cNvPr id="9" name="Rettangolo 8"/>
          <p:cNvSpPr/>
          <p:nvPr/>
        </p:nvSpPr>
        <p:spPr>
          <a:xfrm>
            <a:off x="804758" y="1463040"/>
            <a:ext cx="9892672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COMMON OBJECTIVE SIGNS IN RECOVERY ROUTES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37381" y="2252567"/>
            <a:ext cx="11377617" cy="58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Other signs are more objective.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4231" y="3622574"/>
            <a:ext cx="4292170" cy="2659122"/>
          </a:xfrm>
          <a:prstGeom prst="rect">
            <a:avLst/>
          </a:prstGeom>
        </p:spPr>
      </p:pic>
      <p:sp>
        <p:nvSpPr>
          <p:cNvPr id="12" name="Rettangolo 10">
            <a:extLst>
              <a:ext uri="{FF2B5EF4-FFF2-40B4-BE49-F238E27FC236}">
                <a16:creationId xmlns:a16="http://schemas.microsoft.com/office/drawing/2014/main" id="{84F6CB40-460E-4DEA-A46C-BD3EBA6CBA63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77499" y="1549668"/>
            <a:ext cx="11188320" cy="58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5.1.d Key elements in recovery facilitation</a:t>
            </a:r>
            <a:endParaRPr lang="it-IT" sz="3200" dirty="0">
              <a:solidFill>
                <a:srgbClr val="FF0000"/>
              </a:solidFill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7499" y="2216776"/>
            <a:ext cx="10976564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Participation of patient and of their families in recovery process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: the main experts  of needs and of the rebuilding of their own life are the patients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Facilitation in care access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: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favor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a quick and simple entry in care system, removing bureaucratic barriers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Going where the patient is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: better than forcing the patient to reach the services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AB8D2B20-4809-4BF3-9786-72809929C794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1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12253" y="1463040"/>
            <a:ext cx="10976564" cy="577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Recovery is a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long term process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: the care and the therapies are not only for the crisis phases, but for a continuous take in charge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Recovery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favors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empowerment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and conditions of equal opportunities also for people with psychical disease or with addiction problems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Every intervention is based on an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individualized plan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Promotion of peer support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: better communication also through the use of more immediate and shared talking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ttangolo 10">
            <a:extLst>
              <a:ext uri="{FF2B5EF4-FFF2-40B4-BE49-F238E27FC236}">
                <a16:creationId xmlns:a16="http://schemas.microsoft.com/office/drawing/2014/main" id="{B472AF75-0A56-465C-9D4F-E22F20E46016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5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77499" y="1549668"/>
            <a:ext cx="11534830" cy="58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5.1 PREMISE</a:t>
            </a:r>
            <a:endParaRPr lang="it-IT" sz="3200" dirty="0">
              <a:solidFill>
                <a:srgbClr val="FF0000"/>
              </a:solidFill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4539" y="2399656"/>
            <a:ext cx="10167769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psychiatric assistance must be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Guided by the patient (who control and choose his rehab route)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Individualized and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centered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on the patient (the recovery routes are various on the base of his  unrepeatable need, preferences and experiences)</a:t>
            </a:r>
          </a:p>
        </p:txBody>
      </p:sp>
    </p:spTree>
    <p:extLst>
      <p:ext uri="{BB962C8B-B14F-4D97-AF65-F5344CB8AC3E}">
        <p14:creationId xmlns:p14="http://schemas.microsoft.com/office/powerpoint/2010/main" val="251136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432" y="1961592"/>
            <a:ext cx="5168489" cy="43293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04758" y="1463040"/>
            <a:ext cx="3218602" cy="580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RECOVERY STAR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37381" y="2252567"/>
            <a:ext cx="6077305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It’s a tool elaborated by Triangle Consulting in 2011 on mandate by Mental Health Providers Forum.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Its goal is provide a support to patients and his therapists in definition, monitoring and evaluation of care and rehab strategies. </a:t>
            </a:r>
          </a:p>
        </p:txBody>
      </p:sp>
      <p:sp>
        <p:nvSpPr>
          <p:cNvPr id="8" name="Rettangolo 10">
            <a:extLst>
              <a:ext uri="{FF2B5EF4-FFF2-40B4-BE49-F238E27FC236}">
                <a16:creationId xmlns:a16="http://schemas.microsoft.com/office/drawing/2014/main" id="{1E2BBFC9-97D0-4D64-B5CC-EBFF6B1A5F62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7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39717" y="1636776"/>
            <a:ext cx="1114981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star evaluates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10 areas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9717" y="2579690"/>
            <a:ext cx="4666723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Mental health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Life skills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Work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Addictions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Responsibility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209235" y="2579689"/>
            <a:ext cx="5361229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6. Social networks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7. Personal relations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8. Hope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9. Self-care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10. Identity and self-esteem</a:t>
            </a: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AF1C47D3-D4FD-41A9-B5C6-16BECB09B190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3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39717" y="1636776"/>
            <a:ext cx="1005253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It’s an extremely flexible tool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39716" y="2585232"/>
            <a:ext cx="10052539" cy="408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operators are trustful 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for patient’s potential in approach based on strengths more than weaknesses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Promote a partnership relation 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between operators and patients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Favors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the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development of training 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and refreshing courses integrated about recovery themes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ttangolo 10">
            <a:extLst>
              <a:ext uri="{FF2B5EF4-FFF2-40B4-BE49-F238E27FC236}">
                <a16:creationId xmlns:a16="http://schemas.microsoft.com/office/drawing/2014/main" id="{30B53A1F-2F78-4EA5-899E-5C1FDF965EEA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6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002556" y="1463040"/>
            <a:ext cx="10052539" cy="577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It’s vital to be aware of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territorial services 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and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resources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but also of its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obstacles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community development 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based on resources can help people </a:t>
            </a:r>
            <a:r>
              <a:rPr lang="en-GB" sz="32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labeled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or marginalized: they can be part of community life as citizens and not as disabled.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Support for the building of </a:t>
            </a:r>
            <a:r>
              <a:rPr lang="en-GB" sz="3200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significant relation 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around the patient, favouring the reconstruction of social bounds.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32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ttangolo 10">
            <a:extLst>
              <a:ext uri="{FF2B5EF4-FFF2-40B4-BE49-F238E27FC236}">
                <a16:creationId xmlns:a16="http://schemas.microsoft.com/office/drawing/2014/main" id="{C18EFB76-F044-431B-A4EE-A14F303C81D5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6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1028E7-7228-E28D-E4B4-7CE3D1B4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10" y="2022474"/>
            <a:ext cx="8727979" cy="20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10910" y="1463040"/>
            <a:ext cx="10167769" cy="451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Oriented to give the patient the power to take decisions that will have a deep impact on his life; he must be put in the condition to choose resources and instruments.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Holistic, with an adequate attention to all the parts of the patient (mind, body, spirit and community)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Not linear (the recovery of health it’s a process with phases of growing and crisis)  </a:t>
            </a:r>
          </a:p>
        </p:txBody>
      </p:sp>
      <p:sp>
        <p:nvSpPr>
          <p:cNvPr id="6" name="Rettangolo 10">
            <a:extLst>
              <a:ext uri="{FF2B5EF4-FFF2-40B4-BE49-F238E27FC236}">
                <a16:creationId xmlns:a16="http://schemas.microsoft.com/office/drawing/2014/main" id="{39AB5CD3-D45B-4E1E-926E-2CEA83DFDBCD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10910" y="1463040"/>
            <a:ext cx="10167769" cy="482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Based on the patient strengths, on his ability to evaluate and build skills (empowerment)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Based on respect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Based on assumption of responsibility by the patient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Based on peer support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Based on hope and trust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 (</a:t>
            </a:r>
            <a:r>
              <a:rPr lang="en-GB" sz="3200" i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Consensus conference on recovery meaning in mental health in USA – 2006)</a:t>
            </a: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6" name="Rettangolo 10">
            <a:extLst>
              <a:ext uri="{FF2B5EF4-FFF2-40B4-BE49-F238E27FC236}">
                <a16:creationId xmlns:a16="http://schemas.microsoft.com/office/drawing/2014/main" id="{314CE771-DE30-46B7-B091-250DA73A4A96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6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77499" y="1549668"/>
            <a:ext cx="11534830" cy="58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5.1.a Recovery definition</a:t>
            </a:r>
            <a:endParaRPr lang="it-IT" sz="3200" dirty="0">
              <a:solidFill>
                <a:srgbClr val="FF0000"/>
              </a:solidFill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49225" y="2216776"/>
            <a:ext cx="2154372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RECOVERY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53383" y="2922676"/>
            <a:ext cx="5859686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“Change process of behaviours, values, targets, skills and roles; a way of life satisfactory, full of hopes and able </a:t>
            </a:r>
            <a:r>
              <a:rPr lang="en-GB" sz="3200" i="1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ti</a:t>
            </a:r>
            <a:r>
              <a:rPr lang="en-GB" sz="3200" i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give a support to others despite the illness”.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         William A. Anthony - 1993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3377" y="3051208"/>
            <a:ext cx="2347764" cy="2347764"/>
          </a:xfrm>
          <a:prstGeom prst="rect">
            <a:avLst/>
          </a:prstGeom>
        </p:spPr>
      </p:pic>
      <p:sp>
        <p:nvSpPr>
          <p:cNvPr id="9" name="Rettangolo 10">
            <a:extLst>
              <a:ext uri="{FF2B5EF4-FFF2-40B4-BE49-F238E27FC236}">
                <a16:creationId xmlns:a16="http://schemas.microsoft.com/office/drawing/2014/main" id="{EE8CC819-3443-4E48-9C53-430F65679003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3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8491" y="1463040"/>
            <a:ext cx="8391130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“Recovery is a development process of potential and at the same time a work for a valid social role”.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              				Mike Slade - 2015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0238" y="1556329"/>
            <a:ext cx="1765186" cy="176518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8491" y="3930847"/>
            <a:ext cx="8391130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“The recovery experience involves a process for the development of a valid role and of a sense of identity despite the illness”.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              			Larry Davidson - 2012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0238" y="4119913"/>
            <a:ext cx="1765186" cy="264777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884118" y="6102417"/>
            <a:ext cx="2598821" cy="83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0">
            <a:extLst>
              <a:ext uri="{FF2B5EF4-FFF2-40B4-BE49-F238E27FC236}">
                <a16:creationId xmlns:a16="http://schemas.microsoft.com/office/drawing/2014/main" id="{44E1F404-089B-4D54-AA37-58A0D25A214B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8491" y="1463040"/>
            <a:ext cx="8391130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“The recovery process underline the passage from healing from a disease to reclaim our own life; it’s the chance that the people have to give a direction to their illness, without being crashed by it”.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              		Roberto Mezzina - 2015</a:t>
            </a:r>
          </a:p>
        </p:txBody>
      </p:sp>
      <p:sp>
        <p:nvSpPr>
          <p:cNvPr id="9" name="Rettangolo 8"/>
          <p:cNvSpPr/>
          <p:nvPr/>
        </p:nvSpPr>
        <p:spPr>
          <a:xfrm>
            <a:off x="8884118" y="6102417"/>
            <a:ext cx="2598821" cy="83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0988" y="1644415"/>
            <a:ext cx="1697808" cy="203737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37381" y="4932482"/>
            <a:ext cx="1088031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For every definition it’s important to experience the support to others, which become a well-being factor.</a:t>
            </a:r>
          </a:p>
        </p:txBody>
      </p:sp>
      <p:sp>
        <p:nvSpPr>
          <p:cNvPr id="10" name="Rettangolo 10">
            <a:extLst>
              <a:ext uri="{FF2B5EF4-FFF2-40B4-BE49-F238E27FC236}">
                <a16:creationId xmlns:a16="http://schemas.microsoft.com/office/drawing/2014/main" id="{29737574-D3D3-4728-AC52-FD0069A5D555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884118" y="6102417"/>
            <a:ext cx="2598821" cy="83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329483" y="1225088"/>
            <a:ext cx="267958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DISTINCTION BETWEEN…</a:t>
            </a:r>
          </a:p>
        </p:txBody>
      </p:sp>
      <p:sp>
        <p:nvSpPr>
          <p:cNvPr id="10" name="Freccia in giù 9"/>
          <p:cNvSpPr/>
          <p:nvPr/>
        </p:nvSpPr>
        <p:spPr>
          <a:xfrm rot="3006418">
            <a:off x="3308721" y="2024790"/>
            <a:ext cx="673769" cy="69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80521" y="2852008"/>
            <a:ext cx="3412712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Clinical Recovery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Total remission of symptoms and illness</a:t>
            </a:r>
          </a:p>
        </p:txBody>
      </p:sp>
      <p:sp>
        <p:nvSpPr>
          <p:cNvPr id="14" name="Freccia in giù 13"/>
          <p:cNvSpPr/>
          <p:nvPr/>
        </p:nvSpPr>
        <p:spPr>
          <a:xfrm rot="19001723">
            <a:off x="6732448" y="2413527"/>
            <a:ext cx="673769" cy="69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727404" y="3332718"/>
            <a:ext cx="7159795" cy="282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Personal Recovery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Internal and external process that sparks in the patient an active engagement to recover a control of his life and potential</a:t>
            </a:r>
          </a:p>
        </p:txBody>
      </p:sp>
      <p:sp>
        <p:nvSpPr>
          <p:cNvPr id="16" name="Rettangolo 10">
            <a:extLst>
              <a:ext uri="{FF2B5EF4-FFF2-40B4-BE49-F238E27FC236}">
                <a16:creationId xmlns:a16="http://schemas.microsoft.com/office/drawing/2014/main" id="{9652549D-6E8A-45A2-834F-C628ECEB8CD6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4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80" y="146574"/>
            <a:ext cx="1032003" cy="131646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77499" y="1549668"/>
            <a:ext cx="1153483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5.1.b Elements for recovery starting recognition and following phases of recovery</a:t>
            </a:r>
            <a:endParaRPr lang="it-IT" sz="3200" dirty="0">
              <a:solidFill>
                <a:srgbClr val="FF0000"/>
              </a:solidFill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53382" y="2922676"/>
            <a:ext cx="10556815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start of the recovery process can find a trigger in a positive management of a crisis by the territorial services.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The start of the recovery process it’s a chance to find a new way to redefine himself; new awareness of his condition with a reject of a passive acceptation of the limitations determined by the disease/addiction.</a:t>
            </a: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FAA46AAC-0C5F-4749-A2D6-20BC2C708A56}"/>
              </a:ext>
            </a:extLst>
          </p:cNvPr>
          <p:cNvSpPr/>
          <p:nvPr/>
        </p:nvSpPr>
        <p:spPr>
          <a:xfrm>
            <a:off x="2175307" y="557536"/>
            <a:ext cx="993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CONCEPT OF RECOVERY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46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Breitbild</PresentationFormat>
  <Paragraphs>133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UI Semilight</vt:lpstr>
      <vt:lpstr>Wingdings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Gillerio</dc:creator>
  <cp:lastModifiedBy>Achmann Ulrike</cp:lastModifiedBy>
  <cp:revision>120</cp:revision>
  <dcterms:created xsi:type="dcterms:W3CDTF">2020-11-03T11:41:39Z</dcterms:created>
  <dcterms:modified xsi:type="dcterms:W3CDTF">2022-10-14T09:48:27Z</dcterms:modified>
</cp:coreProperties>
</file>